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Override5.xml" ContentType="application/vnd.openxmlformats-officedocument.themeOverride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76" r:id="rId2"/>
    <p:sldMasterId id="2147483690" r:id="rId3"/>
  </p:sldMasterIdLst>
  <p:notesMasterIdLst>
    <p:notesMasterId r:id="rId52"/>
  </p:notesMasterIdLst>
  <p:handoutMasterIdLst>
    <p:handoutMasterId r:id="rId53"/>
  </p:handoutMasterIdLst>
  <p:sldIdLst>
    <p:sldId id="415" r:id="rId4"/>
    <p:sldId id="421" r:id="rId5"/>
    <p:sldId id="422" r:id="rId6"/>
    <p:sldId id="452" r:id="rId7"/>
    <p:sldId id="453" r:id="rId8"/>
    <p:sldId id="457" r:id="rId9"/>
    <p:sldId id="476" r:id="rId10"/>
    <p:sldId id="477" r:id="rId11"/>
    <p:sldId id="475" r:id="rId12"/>
    <p:sldId id="384" r:id="rId13"/>
    <p:sldId id="385" r:id="rId14"/>
    <p:sldId id="458" r:id="rId15"/>
    <p:sldId id="386" r:id="rId16"/>
    <p:sldId id="435" r:id="rId17"/>
    <p:sldId id="387" r:id="rId18"/>
    <p:sldId id="388" r:id="rId19"/>
    <p:sldId id="463" r:id="rId20"/>
    <p:sldId id="479" r:id="rId21"/>
    <p:sldId id="480" r:id="rId22"/>
    <p:sldId id="481" r:id="rId23"/>
    <p:sldId id="482" r:id="rId24"/>
    <p:sldId id="464" r:id="rId25"/>
    <p:sldId id="393" r:id="rId26"/>
    <p:sldId id="323" r:id="rId27"/>
    <p:sldId id="465" r:id="rId28"/>
    <p:sldId id="466" r:id="rId29"/>
    <p:sldId id="324" r:id="rId30"/>
    <p:sldId id="398" r:id="rId31"/>
    <p:sldId id="467" r:id="rId32"/>
    <p:sldId id="468" r:id="rId33"/>
    <p:sldId id="470" r:id="rId34"/>
    <p:sldId id="356" r:id="rId35"/>
    <p:sldId id="369" r:id="rId36"/>
    <p:sldId id="370" r:id="rId37"/>
    <p:sldId id="406" r:id="rId38"/>
    <p:sldId id="483" r:id="rId39"/>
    <p:sldId id="407" r:id="rId40"/>
    <p:sldId id="408" r:id="rId41"/>
    <p:sldId id="474" r:id="rId42"/>
    <p:sldId id="471" r:id="rId43"/>
    <p:sldId id="409" r:id="rId44"/>
    <p:sldId id="410" r:id="rId45"/>
    <p:sldId id="472" r:id="rId46"/>
    <p:sldId id="449" r:id="rId47"/>
    <p:sldId id="450" r:id="rId48"/>
    <p:sldId id="451" r:id="rId49"/>
    <p:sldId id="353" r:id="rId50"/>
    <p:sldId id="478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6600"/>
    <a:srgbClr val="FF9900"/>
    <a:srgbClr val="000000"/>
    <a:srgbClr val="EBFDFF"/>
    <a:srgbClr val="FFFF66"/>
    <a:srgbClr val="CC0099"/>
    <a:srgbClr val="F8FDFE"/>
    <a:srgbClr val="F1FBFD"/>
    <a:srgbClr val="EEFA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973" autoAdjust="0"/>
    <p:restoredTop sz="94612" autoAdjust="0"/>
  </p:normalViewPr>
  <p:slideViewPr>
    <p:cSldViewPr snapToGrid="0">
      <p:cViewPr>
        <p:scale>
          <a:sx n="70" d="100"/>
          <a:sy n="70" d="100"/>
        </p:scale>
        <p:origin x="-1075" y="-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9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2"/>
    </p:cViewPr>
  </p:sorterViewPr>
  <p:notesViewPr>
    <p:cSldViewPr snapToGrid="0">
      <p:cViewPr varScale="1">
        <p:scale>
          <a:sx n="55" d="100"/>
          <a:sy n="55" d="100"/>
        </p:scale>
        <p:origin x="-2955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ene\Documents\ABHO\artigos\NR%2015%20comparativo.xls" TargetMode="External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ene\Documents\ABHO\artigos\NR%2015%20comparativo.xls" TargetMode="External"/><Relationship Id="rId1" Type="http://schemas.openxmlformats.org/officeDocument/2006/relationships/themeOverride" Target="../theme/themeOverride5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rene\Documents\ABHO\artigos\NR%2015%20comparativo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view3D>
      <c:perspective val="0"/>
    </c:view3D>
    <c:plotArea>
      <c:layout>
        <c:manualLayout>
          <c:layoutTarget val="inner"/>
          <c:xMode val="edge"/>
          <c:yMode val="edge"/>
          <c:x val="0"/>
          <c:y val="1.4372628680657321E-3"/>
          <c:w val="1"/>
          <c:h val="0.998562663252321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8"/>
          <c:dPt>
            <c:idx val="0"/>
            <c:spPr>
              <a:solidFill>
                <a:srgbClr val="00B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0077146363589283E-2"/>
                  <c:y val="0.46664986348103726"/>
                </c:manualLayout>
              </c:layout>
              <c:tx>
                <c:rich>
                  <a:bodyPr/>
                  <a:lstStyle/>
                  <a:p>
                    <a:pPr>
                      <a:defRPr sz="22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2200" dirty="0"/>
                      <a:t>LTs </a:t>
                    </a:r>
                    <a:r>
                      <a:rPr lang="pt-BR" sz="2200" dirty="0" smtClean="0"/>
                      <a:t>≤ </a:t>
                    </a:r>
                    <a:r>
                      <a:rPr lang="pt-BR" sz="2200" dirty="0"/>
                      <a:t>TLVs
47,7%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</c:dLbl>
            <c:dLbl>
              <c:idx val="1"/>
              <c:layout>
                <c:manualLayout>
                  <c:x val="2.0955166668415029E-2"/>
                  <c:y val="-0.5679338330966146"/>
                </c:manualLayout>
              </c:layout>
              <c:tx>
                <c:rich>
                  <a:bodyPr/>
                  <a:lstStyle/>
                  <a:p>
                    <a:pPr>
                      <a:defRPr sz="22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22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LTs maiores </a:t>
                    </a:r>
                  </a:p>
                  <a:p>
                    <a:pPr>
                      <a:defRPr sz="22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22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que os TLVs</a:t>
                    </a:r>
                  </a:p>
                  <a:p>
                    <a:pPr>
                      <a:defRPr sz="22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22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52,3 %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2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pt-BR"/>
              </a:p>
            </c:txPr>
            <c:showCatName val="1"/>
            <c:showPercent val="1"/>
            <c:showLeaderLines val="1"/>
          </c:dLbls>
          <c:val>
            <c:numRef>
              <c:f>'Plan1 (2)'!$O$38:$P$38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pt-BR"/>
              </a:p>
            </c:txPr>
            <c:showCatName val="1"/>
            <c:showPercent val="1"/>
            <c:showLeaderLines val="1"/>
          </c:dLbls>
          <c:val>
            <c:numRef>
              <c:f>'Plan1 (2)'!$O$39:$P$39</c:f>
              <c:numCache>
                <c:formatCode>General</c:formatCode>
                <c:ptCount val="2"/>
                <c:pt idx="0">
                  <c:v>63</c:v>
                </c:pt>
                <c:pt idx="1">
                  <c:v>69</c:v>
                </c:pt>
              </c:numCache>
            </c:numRef>
          </c:val>
        </c:ser>
        <c:dLbls>
          <c:showCatName val="1"/>
          <c:showPercent val="1"/>
        </c:dLbls>
      </c:pie3DChart>
      <c:spPr>
        <a:solidFill>
          <a:srgbClr val="EBFDFF"/>
        </a:solidFill>
      </c:spPr>
    </c:plotArea>
    <c:plotVisOnly val="1"/>
    <c:dispBlanksAs val="zero"/>
  </c:chart>
  <c:spPr>
    <a:solidFill>
      <a:srgbClr val="FFFFFF"/>
    </a:solidFill>
    <a:ln w="3175">
      <a:noFill/>
      <a:prstDash val="solid"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t-BR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view3D>
      <c:perspective val="0"/>
    </c:view3D>
    <c:plotArea>
      <c:layout>
        <c:manualLayout>
          <c:layoutTarget val="inner"/>
          <c:xMode val="edge"/>
          <c:yMode val="edge"/>
          <c:x val="7.9361765164800133E-2"/>
          <c:y val="0.21197441468763892"/>
          <c:w val="0.92063823483520002"/>
          <c:h val="0.5271154794017459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4"/>
          <c:dPt>
            <c:idx val="0"/>
            <c:explosion val="5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explosion val="13"/>
            <c:spPr>
              <a:solidFill>
                <a:srgbClr val="00B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explosion val="75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explosion val="49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explosion val="43"/>
            <c:spPr>
              <a:solidFill>
                <a:srgbClr val="FFFF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explosion val="31"/>
            <c:spPr>
              <a:solidFill>
                <a:srgbClr val="CC00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explosion val="54"/>
            <c:spPr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9254119750337004E-2"/>
                  <c:y val="-0.11480477310937207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menor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que o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5.2512778005032006E-2"/>
                  <c:y val="-0.23913191862996139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=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46%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</c:dLbl>
            <c:dLbl>
              <c:idx val="2"/>
              <c:layout>
                <c:manualLayout>
                  <c:x val="0.21656835852608694"/>
                  <c:y val="6.0891653525040591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de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30 a 99 vezes maior que o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1.9998989748746941E-2"/>
                  <c:y val="0.19757480431597538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de 10 a 30 vezes maior que o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-5.7054183527232493E-3"/>
                  <c:y val="5.0089918479409946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de 3 a 10 vezes maior que o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1.2943852640908764E-2"/>
                  <c:y val="-0.12208532831702894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de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 e 3 vezes maior que o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2.2907823879933616E-2"/>
                  <c:y val="-8.6144299958087867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LT mais de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100 vezes maior que o TLV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pt-BR" sz="16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pt-BR"/>
              </a:p>
            </c:txPr>
            <c:showCatName val="1"/>
            <c:showPercent val="1"/>
            <c:showLeaderLines val="1"/>
          </c:dLbls>
          <c:val>
            <c:numRef>
              <c:f>Plan1!$O$9:$U$9</c:f>
              <c:numCache>
                <c:formatCode>General</c:formatCode>
                <c:ptCount val="7"/>
                <c:pt idx="0">
                  <c:v>3</c:v>
                </c:pt>
                <c:pt idx="1">
                  <c:v>61</c:v>
                </c:pt>
                <c:pt idx="2">
                  <c:v>14</c:v>
                </c:pt>
                <c:pt idx="3">
                  <c:v>4</c:v>
                </c:pt>
                <c:pt idx="4">
                  <c:v>11</c:v>
                </c:pt>
                <c:pt idx="5">
                  <c:v>36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explosion val="26"/>
          <c:dP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pt-BR"/>
              </a:p>
            </c:txPr>
            <c:showCatName val="1"/>
            <c:showPercent val="1"/>
            <c:showLeaderLines val="1"/>
          </c:dLbls>
          <c:val>
            <c:numRef>
              <c:f>Plan1!$O$10:$U$10</c:f>
              <c:numCache>
                <c:formatCode>General</c:formatCode>
                <c:ptCount val="7"/>
                <c:pt idx="0">
                  <c:v>0.5</c:v>
                </c:pt>
                <c:pt idx="1">
                  <c:v>0</c:v>
                </c:pt>
                <c:pt idx="2">
                  <c:v>9</c:v>
                </c:pt>
                <c:pt idx="3">
                  <c:v>30</c:v>
                </c:pt>
                <c:pt idx="4">
                  <c:v>10</c:v>
                </c:pt>
                <c:pt idx="5">
                  <c:v>3</c:v>
                </c:pt>
                <c:pt idx="6">
                  <c:v>100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chemeClr val="bg2"/>
    </a:solidFill>
    <a:ln w="3175">
      <a:noFill/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t-BR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2364666246681507E-2"/>
          <c:y val="3.7667127879548012E-2"/>
          <c:w val="0.69846415826840991"/>
          <c:h val="0.92962194527768682"/>
        </c:manualLayout>
      </c:layout>
      <c:barChart>
        <c:barDir val="col"/>
        <c:grouping val="clustered"/>
        <c:ser>
          <c:idx val="0"/>
          <c:order val="0"/>
          <c:tx>
            <c:v>1 X TLV</c:v>
          </c:tx>
          <c:spPr>
            <a:solidFill>
              <a:srgbClr val="00B050"/>
            </a:solidFill>
          </c:spPr>
          <c:val>
            <c:numRef>
              <c:f>Plan3!$AJ$4</c:f>
              <c:numCache>
                <c:formatCode>0%</c:formatCode>
                <c:ptCount val="1"/>
                <c:pt idx="0">
                  <c:v>0.46</c:v>
                </c:pt>
              </c:numCache>
            </c:numRef>
          </c:val>
        </c:ser>
        <c:ser>
          <c:idx val="1"/>
          <c:order val="1"/>
          <c:tx>
            <c:v>1 A 3 X TLV</c:v>
          </c:tx>
          <c:spPr>
            <a:solidFill>
              <a:srgbClr val="7030A0"/>
            </a:solidFill>
          </c:spPr>
          <c:val>
            <c:numRef>
              <c:f>Plan3!$AJ$5</c:f>
              <c:numCache>
                <c:formatCode>0%</c:formatCode>
                <c:ptCount val="1"/>
                <c:pt idx="0">
                  <c:v>0.28000000000000008</c:v>
                </c:pt>
              </c:numCache>
            </c:numRef>
          </c:val>
        </c:ser>
        <c:ser>
          <c:idx val="2"/>
          <c:order val="2"/>
          <c:tx>
            <c:v>3 a 10 x TLV</c:v>
          </c:tx>
          <c:spPr>
            <a:solidFill>
              <a:srgbClr val="FFFF00"/>
            </a:solidFill>
          </c:spPr>
          <c:val>
            <c:numRef>
              <c:f>Plan3!$AJ$6</c:f>
              <c:numCache>
                <c:formatCode>0%</c:formatCode>
                <c:ptCount val="1"/>
                <c:pt idx="0">
                  <c:v>8.0000000000000043E-2</c:v>
                </c:pt>
              </c:numCache>
            </c:numRef>
          </c:val>
        </c:ser>
        <c:ser>
          <c:idx val="3"/>
          <c:order val="3"/>
          <c:tx>
            <c:v>10 a 30 X tlv</c:v>
          </c:tx>
          <c:spPr>
            <a:solidFill>
              <a:schemeClr val="accent6">
                <a:lumMod val="75000"/>
              </a:schemeClr>
            </a:solidFill>
          </c:spPr>
          <c:val>
            <c:numRef>
              <c:f>Plan3!$AJ$7</c:f>
              <c:numCache>
                <c:formatCode>0%</c:formatCode>
                <c:ptCount val="1"/>
                <c:pt idx="0">
                  <c:v>3.0000000000000002E-2</c:v>
                </c:pt>
              </c:numCache>
            </c:numRef>
          </c:val>
        </c:ser>
        <c:ser>
          <c:idx val="4"/>
          <c:order val="4"/>
          <c:tx>
            <c:v>30 a 100 x TLV</c:v>
          </c:tx>
          <c:spPr>
            <a:solidFill>
              <a:srgbClr val="FF0000"/>
            </a:solidFill>
          </c:spPr>
          <c:val>
            <c:numRef>
              <c:f>Plan3!$AJ$8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</c:ser>
        <c:ser>
          <c:idx val="5"/>
          <c:order val="5"/>
          <c:tx>
            <c:v>&gt;100 TLV</c:v>
          </c:tx>
          <c:spPr>
            <a:solidFill>
              <a:schemeClr val="tx1"/>
            </a:solidFill>
          </c:spPr>
          <c:dLbls>
            <c:showVal val="1"/>
          </c:dLbls>
          <c:trendline>
            <c:trendlineType val="linear"/>
          </c:trendline>
          <c:trendline>
            <c:trendlineType val="linear"/>
          </c:trendline>
          <c:val>
            <c:numRef>
              <c:f>Plan3!$AJ$9</c:f>
              <c:numCache>
                <c:formatCode>0%</c:formatCode>
                <c:ptCount val="1"/>
                <c:pt idx="0">
                  <c:v>2.0000000000000011E-2</c:v>
                </c:pt>
              </c:numCache>
            </c:numRef>
          </c:val>
        </c:ser>
        <c:axId val="79005568"/>
        <c:axId val="79007104"/>
      </c:barChart>
      <c:catAx>
        <c:axId val="79005568"/>
        <c:scaling>
          <c:orientation val="minMax"/>
        </c:scaling>
        <c:delete val="1"/>
        <c:axPos val="b"/>
        <c:numFmt formatCode="General" sourceLinked="0"/>
        <c:tickLblPos val="none"/>
        <c:crossAx val="79007104"/>
        <c:crosses val="autoZero"/>
        <c:auto val="1"/>
        <c:lblAlgn val="ctr"/>
        <c:lblOffset val="100"/>
        <c:tickLblSkip val="3"/>
        <c:tickMarkSkip val="3"/>
      </c:catAx>
      <c:valAx>
        <c:axId val="79007104"/>
        <c:scaling>
          <c:orientation val="minMax"/>
        </c:scaling>
        <c:axPos val="l"/>
        <c:numFmt formatCode="0%" sourceLinked="1"/>
        <c:tickLblPos val="nextTo"/>
        <c:crossAx val="79005568"/>
        <c:crosses val="autoZero"/>
        <c:crossBetween val="between"/>
      </c:valAx>
      <c:spPr>
        <a:solidFill>
          <a:schemeClr val="bg2"/>
        </a:solidFill>
        <a:ln>
          <a:noFill/>
        </a:ln>
      </c:spPr>
    </c:plotArea>
    <c:legend>
      <c:legendPos val="r"/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66299729766262194"/>
          <c:y val="8.3219103306156825E-2"/>
          <c:w val="0.33700270233738333"/>
          <c:h val="0.88129879004303113"/>
        </c:manualLayout>
      </c:layout>
    </c:legend>
    <c:plotVisOnly val="1"/>
  </c:chart>
  <c:txPr>
    <a:bodyPr/>
    <a:lstStyle/>
    <a:p>
      <a:pPr>
        <a:defRPr sz="1600" b="1">
          <a:latin typeface="Arial" pitchFamily="34" charset="0"/>
          <a:cs typeface="Arial" pitchFamily="34" charset="0"/>
        </a:defRPr>
      </a:pPr>
      <a:endParaRPr lang="pt-BR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15A63A9-92D1-4BDD-B5CC-EEF8C1C90A4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147E216-EEE4-4B8A-B6F8-396F89E8C5D8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C7B797-7BD0-43E2-9ED9-567DA3959821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3077EB1-88EB-435F-985D-740007F3EB57}" type="slidenum">
              <a:rPr lang="en-GB" sz="1300"/>
              <a:pPr algn="r" defTabSz="947738"/>
              <a:t>1</a:t>
            </a:fld>
            <a:endParaRPr lang="en-GB" sz="1300" dirty="0"/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3A31C0-2F19-409E-BEF8-E15F1983F24F}" type="slidenum">
              <a:rPr lang="pt-BR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964" y="4344105"/>
            <a:ext cx="5030074" cy="4113984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2100" tIns="46050" rIns="92100" bIns="46050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3A31C0-2F19-409E-BEF8-E15F1983F24F}" type="slidenum">
              <a:rPr lang="pt-BR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964" y="4344105"/>
            <a:ext cx="5030074" cy="4113984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2100" tIns="46050" rIns="92100" bIns="46050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7E216-EEE4-4B8A-B6F8-396F89E8C5D8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7E216-EEE4-4B8A-B6F8-396F89E8C5D8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7E216-EEE4-4B8A-B6F8-396F89E8C5D8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63600" y="3930650"/>
            <a:ext cx="7485063" cy="960438"/>
          </a:xfrm>
        </p:spPr>
        <p:txBody>
          <a:bodyPr anchor="t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293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863600" y="4926013"/>
            <a:ext cx="7510463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  <p:transition spd="med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209800" cy="56007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0" y="404813"/>
            <a:ext cx="6477000" cy="56007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813"/>
            <a:ext cx="5540375" cy="6000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/>
          <a:p>
            <a:pPr lvl="0"/>
            <a:endParaRPr lang="pt-BR" noProof="0" dirty="0" smtClean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orma liv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6" name="Grupo 15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1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003D-A944-4A1F-AA8A-344703C27B1E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4" descr="LOGO V congress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F6877-5178-4135-A83A-DAA3D3FF3A2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orma liv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6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b="1" i="0" baseline="0">
                <a:latin typeface="Calibri" pitchFamily="34" charset="0"/>
              </a:defRPr>
            </a:lvl1pPr>
            <a:lvl2pPr>
              <a:buClr>
                <a:srgbClr val="FF0000"/>
              </a:buClr>
              <a:buFont typeface="Wingdings" pitchFamily="2" charset="2"/>
              <a:buChar char="Ø"/>
              <a:defRPr b="1" i="0" baseline="0">
                <a:latin typeface="Calibri" pitchFamily="34" charset="0"/>
              </a:defRPr>
            </a:lvl2pPr>
            <a:lvl3pPr>
              <a:buClr>
                <a:srgbClr val="FF0000"/>
              </a:buClr>
              <a:buFont typeface="Wingdings" pitchFamily="2" charset="2"/>
              <a:buChar char="Ø"/>
              <a:defRPr b="1" i="0" baseline="0">
                <a:latin typeface="Calibri" pitchFamily="34" charset="0"/>
              </a:defRPr>
            </a:lvl3pPr>
            <a:lvl4pPr>
              <a:buClr>
                <a:srgbClr val="FF0000"/>
              </a:buClr>
              <a:buFont typeface="Wingdings" pitchFamily="2" charset="2"/>
              <a:buChar char="Ø"/>
              <a:defRPr b="1" i="0" baseline="0">
                <a:latin typeface="Calibri" pitchFamily="34" charset="0"/>
              </a:defRPr>
            </a:lvl4pPr>
            <a:lvl5pPr>
              <a:buClr>
                <a:srgbClr val="FF0000"/>
              </a:buClr>
              <a:buFont typeface="Wingdings" pitchFamily="2" charset="2"/>
              <a:buChar char="Ø"/>
              <a:defRPr b="1" i="0" baseline="0">
                <a:latin typeface="Calibri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1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4" descr="LOGO V congress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87AFF-6E89-4BA4-8C1C-4FCB3FA67AD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4" descr="LOGO V congress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4B6-ECE6-4F3F-BAC1-5DFD2C207CC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4" descr="LOGO V congress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C2C5-056B-4AB0-967A-760F159DC29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4" descr="LOGO V congress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DCB3-EB22-4F52-AF34-0A57DED4728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vre 1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Forma livre 2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4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orma livre 4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  <p:sp>
          <p:nvSpPr>
            <p:cNvPr id="6" name="Forma livre 5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</p:grp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12E9-3418-437D-BB0F-5D4E6F7B426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4" descr="LOGO V congress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6FC70-8E98-4F61-B6E9-D438DFA459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73E9E-B900-439B-8706-23072ECA3B90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D53B4-FD29-4181-A3B5-8709440F555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8C8DC-11B0-4494-87B7-A0DCF2DE7C4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7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Forma livre 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  <p:sp>
          <p:nvSpPr>
            <p:cNvPr id="9" name="Forma livre 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813"/>
            <a:ext cx="5540375" cy="60007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buClr>
                <a:srgbClr val="FF0000"/>
              </a:buClr>
              <a:buSzPct val="100000"/>
              <a:defRPr/>
            </a:lvl1pPr>
            <a:lvl2pPr>
              <a:buClr>
                <a:srgbClr val="FF0000"/>
              </a:buClr>
              <a:defRPr/>
            </a:lvl2pPr>
            <a:lvl3pPr>
              <a:buClr>
                <a:srgbClr val="FF0000"/>
              </a:buClr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52963" y="1614488"/>
            <a:ext cx="4186237" cy="4391025"/>
          </a:xfrm>
        </p:spPr>
        <p:txBody>
          <a:bodyPr>
            <a:normAutofit/>
          </a:bodyPr>
          <a:lstStyle/>
          <a:p>
            <a:pPr lvl="0"/>
            <a:endParaRPr lang="pt-BR" noProof="0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83288-2062-4396-A335-84812CF06C2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2A6BA-7498-4E4D-BFD9-02B14985390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2E21A-A1F2-430A-879A-829498BFA98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4E3AA-EB87-4733-A42C-185175D43FB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C503-9388-4BB9-AB44-2F120444C2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988BC-BCF4-4F0A-90B8-53E91554758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FB9-EFA0-49E0-90BC-2FE32C334D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B4F92-358F-4D23-B0F7-4A9987A11CD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EA02C-F2AE-4FE9-B82C-823D32F5302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B2CD3-49E9-478E-8825-87BCED6F111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F4BB4-AD23-4067-89F0-36AB1AA0BAE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40F3-648B-49D1-9A19-A5707D673BD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pt-BR" sz="1000" dirty="0">
              <a:latin typeface="Arial" charset="0"/>
              <a:cs typeface="+mn-cs"/>
            </a:endParaRP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0" y="404813"/>
            <a:ext cx="55403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   Portaria 3.214/78 – 30 anos</a:t>
            </a:r>
          </a:p>
        </p:txBody>
      </p:sp>
      <p:sp>
        <p:nvSpPr>
          <p:cNvPr id="7172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1" r:id="rId12"/>
  </p:sldLayoutIdLst>
  <p:transition spd="med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rgbClr val="A70D01"/>
        </a:buClr>
        <a:buFont typeface="Wingdings" pitchFamily="2" charset="2"/>
        <a:buChar char="Ø"/>
        <a:defRPr sz="36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rgbClr val="A70D01"/>
        </a:buClr>
        <a:buFont typeface="Wingdings" pitchFamily="2" charset="2"/>
        <a:buChar char="q"/>
        <a:defRPr sz="2800" b="1"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rgbClr val="A70D01"/>
        </a:buClr>
        <a:buFont typeface="Wingdings" pitchFamily="2" charset="2"/>
        <a:buChar char="q"/>
        <a:defRPr sz="2800" b="1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rgbClr val="A70D01"/>
        </a:buClr>
        <a:buFont typeface="Wingdings" pitchFamily="2" charset="2"/>
        <a:buChar char="q"/>
        <a:defRPr sz="2800" b="1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196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8197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01F8E9-2C9C-4B12-B525-4733E9CAE79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grpSp>
        <p:nvGrpSpPr>
          <p:cNvPr id="8201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</p:grpSp>
      <p:pic>
        <p:nvPicPr>
          <p:cNvPr id="8202" name="Imagem 13" descr="LOGO V congresso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0017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22" r:id="rId11"/>
    <p:sldLayoutId id="2147484023" r:id="rId12"/>
    <p:sldLayoutId id="2147484046" r:id="rId13"/>
  </p:sldLayoutIdLst>
  <p:transition spd="med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" pitchFamily="2" charset="2"/>
        <a:buChar char="Ø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Ø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Ø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" pitchFamily="2" charset="2"/>
        <a:buChar char="Ø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Ø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921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5706F4C-1D14-41FB-8669-1D7104D037E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</p:sldLayoutIdLst>
  <p:transition spd="med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1625" y="824947"/>
            <a:ext cx="8626475" cy="6033053"/>
          </a:xfrm>
        </p:spPr>
        <p:txBody>
          <a:bodyPr/>
          <a:lstStyle/>
          <a:p>
            <a:pPr marR="0" algn="ctr" eaLnBrk="1" hangingPunct="1"/>
            <a:r>
              <a:rPr lang="pt-BR" sz="3600" i="1" dirty="0" smtClean="0"/>
              <a:t>TRT </a:t>
            </a:r>
            <a:r>
              <a:rPr lang="pt-BR" sz="3600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3600" i="1" dirty="0" smtClean="0"/>
              <a:t>ª Região</a:t>
            </a:r>
          </a:p>
          <a:p>
            <a:pPr marR="0" algn="ctr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 sz="3600" i="1" dirty="0" smtClean="0">
                <a:latin typeface="Arial" pitchFamily="34" charset="0"/>
                <a:cs typeface="Arial" pitchFamily="34" charset="0"/>
              </a:rPr>
              <a:t>1º</a:t>
            </a:r>
            <a:r>
              <a:rPr lang="pt-BR" sz="3600" i="1" dirty="0" smtClean="0"/>
              <a:t>  SIMPÓSIO DE PREVENÇÃO DE ACIDENTES DO TRABALHO E DOENÇAS OCUPACIONAIS:</a:t>
            </a:r>
          </a:p>
          <a:p>
            <a:pPr marR="0" algn="ctr" eaLnBrk="1" hangingPunct="1">
              <a:lnSpc>
                <a:spcPct val="150000"/>
              </a:lnSpc>
              <a:spcBef>
                <a:spcPts val="1200"/>
              </a:spcBef>
            </a:pPr>
            <a:endParaRPr lang="pt-BR" sz="3600" i="1" dirty="0" smtClean="0"/>
          </a:p>
          <a:p>
            <a:pPr marR="0" algn="ctr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 sz="3600" i="1" dirty="0" smtClean="0"/>
              <a:t>Irene F. Souza D. Saad</a:t>
            </a:r>
          </a:p>
        </p:txBody>
      </p:sp>
    </p:spTree>
  </p:cSld>
  <p:clrMapOvr>
    <a:masterClrMapping/>
  </p:clrMapOvr>
  <p:transition spd="med" advTm="8612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5021"/>
            <a:ext cx="8229600" cy="671209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pt-BR" sz="3600" b="1" dirty="0" smtClean="0">
                <a:solidFill>
                  <a:srgbClr val="FF0000"/>
                </a:solidFill>
              </a:rPr>
              <a:t>Ministro Arnaldo Prieto</a:t>
            </a:r>
            <a:r>
              <a:rPr lang="pt-BR" sz="3600" b="1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3920247" y="1887166"/>
            <a:ext cx="4795736" cy="3853774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3600"/>
              </a:spcBef>
              <a:buClr>
                <a:srgbClr val="FF0000"/>
              </a:buClr>
              <a:buSzPct val="110000"/>
            </a:pPr>
            <a:r>
              <a:rPr lang="pt-BR" i="1" dirty="0" smtClean="0">
                <a:latin typeface="Calibri" pitchFamily="34" charset="0"/>
              </a:rPr>
              <a:t>Solicitou à Fundacentro uma minuta de Portaria para regulamentar o novo Capítulo V da CLT  (Lei 6.514/77)</a:t>
            </a:r>
          </a:p>
          <a:p>
            <a:pPr algn="just">
              <a:lnSpc>
                <a:spcPct val="90000"/>
              </a:lnSpc>
              <a:spcBef>
                <a:spcPts val="3600"/>
              </a:spcBef>
              <a:buClr>
                <a:srgbClr val="FF0000"/>
              </a:buClr>
              <a:buSzPct val="110000"/>
            </a:pPr>
            <a:r>
              <a:rPr lang="pt-BR" i="1" dirty="0" smtClean="0">
                <a:latin typeface="Calibri" pitchFamily="34" charset="0"/>
              </a:rPr>
              <a:t>Com sua visão estadista deu ampla liberdade para que se introduzisse nessa Portaria o melhor disponível no mundo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268413"/>
            <a:ext cx="3662363" cy="52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 spd="med" advTm="39421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63756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pt-BR" sz="3600" b="1" dirty="0" smtClean="0">
                <a:solidFill>
                  <a:srgbClr val="FF0000"/>
                </a:solidFill>
              </a:rPr>
              <a:t>EDUARDO GABRIEL SAAD</a:t>
            </a:r>
            <a:endParaRPr lang="pt-BR" sz="3600" b="1" i="1" dirty="0" smtClean="0">
              <a:solidFill>
                <a:srgbClr val="FF0000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134255" y="1600200"/>
            <a:ext cx="4533089" cy="499938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3600"/>
              </a:spcBef>
              <a:buClr>
                <a:srgbClr val="FF0000"/>
              </a:buClr>
              <a:buSzPct val="110000"/>
            </a:pPr>
            <a:r>
              <a:rPr lang="pt-BR" i="1" dirty="0" smtClean="0">
                <a:latin typeface="Calibri" pitchFamily="34" charset="0"/>
              </a:rPr>
              <a:t>Saad, Superintendente da Fundacentro à época, aceitou o desafio</a:t>
            </a:r>
          </a:p>
          <a:p>
            <a:pPr algn="just">
              <a:lnSpc>
                <a:spcPct val="80000"/>
              </a:lnSpc>
              <a:spcBef>
                <a:spcPts val="3600"/>
              </a:spcBef>
              <a:buClr>
                <a:srgbClr val="FF0000"/>
              </a:buClr>
              <a:buSzPct val="110000"/>
            </a:pPr>
            <a:r>
              <a:rPr lang="pt-BR" i="1" dirty="0" smtClean="0">
                <a:latin typeface="Calibri" pitchFamily="34" charset="0"/>
              </a:rPr>
              <a:t>Propôs a criação de uma legislação que tivesse uma forma perene, </a:t>
            </a:r>
            <a:r>
              <a:rPr lang="pt-BR" i="1" dirty="0" smtClean="0">
                <a:solidFill>
                  <a:srgbClr val="FF0000"/>
                </a:solidFill>
                <a:latin typeface="Calibri" pitchFamily="34" charset="0"/>
              </a:rPr>
              <a:t>voltada para a proteção do trabalhador</a:t>
            </a:r>
            <a:r>
              <a:rPr lang="pt-BR" i="1" dirty="0" smtClean="0">
                <a:latin typeface="Calibri" pitchFamily="34" charset="0"/>
              </a:rPr>
              <a:t>,  e que pudesse se adequar a qualquer tempo aos novos conhecimentos que surgiam cada vez mais rapidamente</a:t>
            </a:r>
          </a:p>
        </p:txBody>
      </p:sp>
      <p:pic>
        <p:nvPicPr>
          <p:cNvPr id="6" name="Picture 4" descr="saad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3951288" cy="48974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spd="med" advTm="63289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2631" y="747486"/>
            <a:ext cx="8229600" cy="738188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rgbClr val="FF0000"/>
                </a:solidFill>
              </a:rPr>
              <a:t>Elaboração da Portaria 3.214/78</a:t>
            </a:r>
            <a:endParaRPr lang="de-DE" sz="4500" b="1" dirty="0" smtClean="0">
              <a:solidFill>
                <a:srgbClr val="FF0000"/>
              </a:solidFill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370" y="1910443"/>
            <a:ext cx="8069262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sz="3200" dirty="0" smtClean="0"/>
              <a:t>Nenhuma restrição ou objeção do ponto de vista político ou de repercussões econômicas que as exigências técnicas iriam acarretar</a:t>
            </a:r>
          </a:p>
          <a:p>
            <a:pPr algn="just">
              <a:lnSpc>
                <a:spcPct val="90000"/>
              </a:lnSpc>
              <a:spcBef>
                <a:spcPct val="100000"/>
              </a:spcBef>
            </a:pPr>
            <a:r>
              <a:rPr lang="pt-BR" sz="3200" dirty="0" smtClean="0"/>
              <a:t>Ministro Prieto, Dr. Saad e Dr. Jorge Duprat Figueiredo estavam envolvidos exclusivamente com a proteção da saúde dos trabalhadores brasileiros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 advTm="34460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5836" y="979714"/>
            <a:ext cx="8229600" cy="503345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>Assim surgiu a </a:t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>PORTARIA N. 3214/78 </a:t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>que </a:t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>REGULAMENTA A LEI N. 6.514/77</a:t>
            </a:r>
            <a:endParaRPr lang="pt-BR" sz="4400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 advTm="23712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186544"/>
            <a:ext cx="8524875" cy="535237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pt-BR" sz="4400" dirty="0">
                <a:solidFill>
                  <a:srgbClr val="FF0000"/>
                </a:solidFill>
              </a:rPr>
              <a:t>Esquema da Portaria </a:t>
            </a:r>
            <a:r>
              <a:rPr lang="pt-BR" sz="4400" dirty="0" smtClean="0">
                <a:solidFill>
                  <a:srgbClr val="FF0000"/>
                </a:solidFill>
              </a:rPr>
              <a:t>n. </a:t>
            </a:r>
            <a:r>
              <a:rPr lang="pt-B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3.214/78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  <a:endParaRPr lang="pt-BR" i="1" dirty="0">
              <a:solidFill>
                <a:srgbClr val="FF0000"/>
              </a:solidFill>
            </a:endParaRPr>
          </a:p>
          <a:p>
            <a:r>
              <a:rPr lang="pt-BR" sz="4400" dirty="0"/>
              <a:t>Uma Portaria com diversas Normas Regulamentadoras – NRs, regulamentando as diversas seções do Capítulo V</a:t>
            </a:r>
          </a:p>
          <a:p>
            <a:r>
              <a:rPr lang="pt-BR" sz="4400" dirty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pt-BR" sz="4400" dirty="0"/>
              <a:t> NRs à </a:t>
            </a:r>
            <a:r>
              <a:rPr lang="pt-BR" sz="4400" dirty="0" smtClean="0"/>
              <a:t>época</a:t>
            </a:r>
          </a:p>
          <a:p>
            <a:r>
              <a:rPr lang="pt-BR" sz="4400" dirty="0" smtClean="0"/>
              <a:t>35 NRs - 2012</a:t>
            </a:r>
            <a:endParaRPr lang="pt-BR" sz="44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7486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36490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785813"/>
            <a:ext cx="8274050" cy="5210175"/>
          </a:xfrm>
        </p:spPr>
        <p:txBody>
          <a:bodyPr/>
          <a:lstStyle/>
          <a:p>
            <a:pPr indent="-7938"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4400" dirty="0" smtClean="0">
                <a:solidFill>
                  <a:srgbClr val="FF0000"/>
                </a:solidFill>
              </a:rPr>
              <a:t>Esquema da Portaria 3.214/78</a:t>
            </a:r>
            <a:r>
              <a:rPr lang="pt-BR" sz="4400" i="1" dirty="0" smtClean="0">
                <a:solidFill>
                  <a:srgbClr val="FF0000"/>
                </a:solidFill>
              </a:rPr>
              <a:t> </a:t>
            </a:r>
          </a:p>
          <a:p>
            <a:pPr indent="-7938" algn="just">
              <a:lnSpc>
                <a:spcPct val="9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pt-BR" sz="4000" dirty="0" smtClean="0"/>
              <a:t>	A ideia foi tão boa que hoje só falamos em Portaria 3214/78 e NRs.</a:t>
            </a:r>
          </a:p>
          <a:p>
            <a:pPr indent="-7938" algn="just">
              <a:lnSpc>
                <a:spcPct val="9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pt-BR" sz="4000" dirty="0" smtClean="0"/>
              <a:t>Não precisamos mais conhecer os números da inúmeras Portarias que a sucederam introduzindo alterações e atualizações nas diversas NRs.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 spd="med" advTm="51371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385073"/>
            <a:ext cx="8524875" cy="5332412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pt-BR" sz="4400" dirty="0" smtClean="0">
                <a:solidFill>
                  <a:srgbClr val="FF0000"/>
                </a:solidFill>
              </a:rPr>
              <a:t>Esquema da Portaria n. 3.214/78</a:t>
            </a:r>
            <a:r>
              <a:rPr lang="pt-BR" i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pt-BR" sz="3600" dirty="0" smtClean="0"/>
              <a:t>Isto certamente permitiu um avanço na proteção do trabalhador, pois não há mais o risco de se ter textos legais esparsos, perdidos, não cumpridos e não fiscalizados. </a:t>
            </a:r>
          </a:p>
          <a:p>
            <a:pPr algn="just">
              <a:spcBef>
                <a:spcPts val="1200"/>
              </a:spcBef>
            </a:pPr>
            <a:r>
              <a:rPr lang="pt-BR" sz="3600" dirty="0" smtClean="0"/>
              <a:t>Toda a matéria jurídica está concentrada em um único dispositivo legal, tal qual os Códigos ou a própria CLT, facilitando o acesso por empresários de qualquer porte.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med" advTm="52182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pt-BR" b="1" dirty="0" smtClean="0">
                <a:solidFill>
                  <a:schemeClr val="tx1"/>
                </a:solidFill>
              </a:rPr>
              <a:t>Elaboração da Portaria </a:t>
            </a:r>
            <a:r>
              <a:rPr lang="pt-B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3.214/78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556792"/>
            <a:ext cx="8524875" cy="4982121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Fundacentro </a:t>
            </a:r>
            <a:r>
              <a:rPr lang="pt-BR" sz="4000" dirty="0">
                <a:solidFill>
                  <a:srgbClr val="FF0000"/>
                </a:solidFill>
              </a:rPr>
              <a:t>- CTN</a:t>
            </a:r>
            <a:r>
              <a:rPr lang="pt-BR" sz="4000" i="1" dirty="0">
                <a:solidFill>
                  <a:srgbClr val="FF0000"/>
                </a:solidFill>
              </a:rPr>
              <a:t> (19 técnicos</a:t>
            </a:r>
            <a:r>
              <a:rPr lang="pt-BR" sz="4000" i="1" dirty="0" smtClean="0">
                <a:solidFill>
                  <a:srgbClr val="FF0000"/>
                </a:solidFill>
              </a:rPr>
              <a:t>)</a:t>
            </a:r>
          </a:p>
          <a:p>
            <a:pPr algn="ctr">
              <a:buNone/>
            </a:pPr>
            <a:r>
              <a:rPr lang="pt-BR" sz="2800" dirty="0" smtClean="0">
                <a:solidFill>
                  <a:schemeClr val="accent1"/>
                </a:solidFill>
              </a:rPr>
              <a:t>Cerca de 2 meses de trabalho contínuo</a:t>
            </a:r>
          </a:p>
          <a:p>
            <a:r>
              <a:rPr lang="pt-BR" sz="2800" dirty="0" smtClean="0"/>
              <a:t>Divisão </a:t>
            </a:r>
            <a:r>
              <a:rPr lang="pt-BR" sz="2800" dirty="0"/>
              <a:t>de Higiene do </a:t>
            </a:r>
            <a:r>
              <a:rPr lang="pt-BR" sz="2800" dirty="0" smtClean="0"/>
              <a:t>Trabalho (6)</a:t>
            </a:r>
            <a:endParaRPr lang="pt-BR" sz="2800" dirty="0"/>
          </a:p>
          <a:p>
            <a:r>
              <a:rPr lang="pt-BR" sz="2800" dirty="0"/>
              <a:t>Divisão de Segurança do </a:t>
            </a:r>
            <a:r>
              <a:rPr lang="pt-BR" sz="2800" dirty="0" smtClean="0"/>
              <a:t>Trabalho (8)</a:t>
            </a:r>
            <a:endParaRPr lang="pt-BR" sz="2800" dirty="0"/>
          </a:p>
          <a:p>
            <a:r>
              <a:rPr lang="pt-BR" sz="2800" dirty="0"/>
              <a:t>Divisão de Medicina do </a:t>
            </a:r>
            <a:r>
              <a:rPr lang="pt-BR" sz="2800" dirty="0" smtClean="0"/>
              <a:t>Trabalho (4)</a:t>
            </a:r>
            <a:endParaRPr lang="pt-BR" sz="2800" dirty="0"/>
          </a:p>
          <a:p>
            <a:r>
              <a:rPr lang="pt-BR" sz="2800" dirty="0"/>
              <a:t>Divisão de </a:t>
            </a:r>
            <a:r>
              <a:rPr lang="pt-BR" sz="2800" dirty="0" smtClean="0"/>
              <a:t>Agricultura (1)</a:t>
            </a:r>
          </a:p>
          <a:p>
            <a:pPr>
              <a:buNone/>
            </a:pPr>
            <a:r>
              <a:rPr lang="pt-BR" sz="2800" dirty="0" smtClean="0">
                <a:solidFill>
                  <a:srgbClr val="FF0000"/>
                </a:solidFill>
              </a:rPr>
              <a:t>Revisão Jurídica</a:t>
            </a:r>
          </a:p>
          <a:p>
            <a:r>
              <a:rPr lang="pt-BR" sz="2800" dirty="0" smtClean="0"/>
              <a:t>José Eduardo Duarte Saad (Ministério Público do Trabalho em São Paulo)</a:t>
            </a:r>
          </a:p>
          <a:p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6068"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7504" y="516835"/>
            <a:ext cx="8229600" cy="724728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de-DE" b="1" dirty="0"/>
              <a:t>Portaria </a:t>
            </a:r>
            <a:r>
              <a:rPr lang="de-DE" b="1" dirty="0" smtClean="0"/>
              <a:t>3.214/78 - NRs</a:t>
            </a:r>
            <a:endParaRPr lang="de-DE" b="1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484784"/>
            <a:ext cx="8524875" cy="4977929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 smtClean="0"/>
              <a:t>28 Normas Regulamentadoras - NRs, tratando de todos os temas de segurança, higiene e medicina do trabalho</a:t>
            </a: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Disposições Gerais</a:t>
            </a: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Inspeção Prévia</a:t>
            </a: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NR-3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Embargo ou Interdição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NR-4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Serviços Especializados em Eng. de 				Segurança e em Medicina do Trabalho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NR-5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Comissão Interna de Prevenção de Acidentes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NR-6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Equipamentos de Proteção Individual - EPI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solidFill>
                  <a:srgbClr val="FF0000"/>
                </a:solidFill>
                <a:latin typeface="Arial"/>
                <a:cs typeface="Times New Roman"/>
              </a:rPr>
              <a:t>NR-7 – </a:t>
            </a:r>
            <a:r>
              <a:rPr lang="pt-BR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Programas de Controle Médico de Saúde 	Ocupacional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- </a:t>
            </a:r>
            <a:r>
              <a:rPr lang="pt-BR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PCMSO</a:t>
            </a:r>
            <a:endParaRPr lang="pt-BR" i="1" dirty="0" smtClean="0">
              <a:solidFill>
                <a:srgbClr val="FF0000"/>
              </a:solidFill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NR-8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Edificações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endParaRPr lang="pt-BR" i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 spd="med" advTm="34398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636933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de-DE" b="1" dirty="0"/>
              <a:t>Portaria </a:t>
            </a:r>
            <a:r>
              <a:rPr lang="de-DE" b="1" dirty="0" smtClean="0"/>
              <a:t>3.214/78 - NRs</a:t>
            </a:r>
            <a:endParaRPr lang="de-DE" b="1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5" y="1340768"/>
            <a:ext cx="8928992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i="1" dirty="0" smtClean="0">
                <a:solidFill>
                  <a:srgbClr val="FF0000"/>
                </a:solidFill>
                <a:latin typeface="Arial"/>
                <a:cs typeface="Times New Roman"/>
              </a:rPr>
              <a:t>NR-9 – </a:t>
            </a:r>
            <a:r>
              <a:rPr lang="pt-BR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Programas de Prevenção de Riscos Ambientais 		PPRA</a:t>
            </a:r>
            <a:endParaRPr lang="pt-BR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t-BR" i="1" dirty="0" smtClean="0">
                <a:latin typeface="Arial"/>
                <a:ea typeface="Calibri"/>
                <a:cs typeface="Times New Roman"/>
              </a:rPr>
              <a:t>NR-10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em Instalações e Serviços em 				Eletricidade</a:t>
            </a:r>
            <a:endParaRPr lang="pt-BR" i="1" dirty="0" smtClean="0">
              <a:latin typeface="Arial"/>
              <a:ea typeface="Calibri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ea typeface="Calibri"/>
                <a:cs typeface="Times New Roman"/>
              </a:rPr>
              <a:t>NR-11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Transporte, Movimentação, Armazenagem e 			Manuseio de Materiais</a:t>
            </a:r>
            <a:endParaRPr lang="pt-BR" i="1" dirty="0" smtClean="0">
              <a:latin typeface="Arial"/>
              <a:ea typeface="Calibri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NR-12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no Trabalho em Máquinas e 				Equipamentos</a:t>
            </a: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NR-13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Caldeiras e Vasos de Pressão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NR-14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Fornos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NR-15 – </a:t>
            </a:r>
            <a:r>
              <a:rPr lang="pt-BR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Atividades e Operações Insalubres</a:t>
            </a:r>
            <a:endParaRPr lang="pt-BR" i="1" dirty="0" smtClean="0">
              <a:solidFill>
                <a:srgbClr val="FF0000"/>
              </a:solidFill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NR-16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Atividades e Operações Perigosas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NR-17 – </a:t>
            </a:r>
            <a:r>
              <a:rPr lang="pt-BR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Ergonomia</a:t>
            </a:r>
            <a:endParaRPr lang="pt-BR" i="1" dirty="0" smtClean="0">
              <a:solidFill>
                <a:srgbClr val="FF0000"/>
              </a:solidFill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NR-18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Condições e Meio Ambiente de Trabalho na 			Indústria da 	Construção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endParaRPr lang="pt-BR" i="1" dirty="0" smtClean="0">
              <a:latin typeface="Arial"/>
              <a:cs typeface="Times New Roman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 advTm="24368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CONSTITUIÇÃO FEDERAL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0558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CONSTITUIÇÃO DE 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1946</a:t>
            </a:r>
          </a:p>
          <a:p>
            <a:r>
              <a:rPr lang="pt-BR" dirty="0" smtClean="0"/>
              <a:t>ART.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157</a:t>
            </a:r>
            <a:r>
              <a:rPr lang="pt-BR" dirty="0" smtClean="0"/>
              <a:t> - A legislação do trabalho e a da previdência social obedecerão nos seguintes preceitos, além de outros que visem a melhoria da condição dos trabalhadores: </a:t>
            </a:r>
          </a:p>
          <a:p>
            <a:pPr>
              <a:buNone/>
            </a:pPr>
            <a:r>
              <a:rPr lang="pt-BR" dirty="0" smtClean="0"/>
              <a:t>	...</a:t>
            </a:r>
          </a:p>
          <a:p>
            <a:pPr>
              <a:buNone/>
            </a:pPr>
            <a:r>
              <a:rPr lang="pt-BR" dirty="0" smtClean="0"/>
              <a:t>	VIII - higiene e segurança do trabalho;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CONSTITUIÇÃO DE 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1967</a:t>
            </a:r>
          </a:p>
          <a:p>
            <a:r>
              <a:rPr lang="pt-BR" dirty="0" smtClean="0"/>
              <a:t>ART.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158</a:t>
            </a:r>
            <a:r>
              <a:rPr lang="pt-BR" dirty="0" smtClean="0"/>
              <a:t> - A Constituição assegura aos trabalhadores os seguintes direitos, além de outros que, nos termos da lei, visem à melhoria, de sua condição social:</a:t>
            </a:r>
          </a:p>
          <a:p>
            <a:pPr>
              <a:buNone/>
            </a:pPr>
            <a:r>
              <a:rPr lang="pt-BR" dirty="0" smtClean="0"/>
              <a:t>	...</a:t>
            </a:r>
          </a:p>
          <a:p>
            <a:pPr>
              <a:buNone/>
            </a:pPr>
            <a:r>
              <a:rPr lang="pt-BR" dirty="0" smtClean="0"/>
              <a:t>	IX - higiene e segurança do trabalho;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 advTm="21107"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36324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de-DE" b="1" dirty="0"/>
              <a:t>Portaria </a:t>
            </a:r>
            <a:r>
              <a:rPr lang="de-DE" b="1" dirty="0" smtClean="0"/>
              <a:t>3.214/78 - NRs</a:t>
            </a:r>
            <a:endParaRPr lang="de-DE" b="1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484784"/>
            <a:ext cx="8524875" cy="497792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NR-19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Explosivos</a:t>
            </a:r>
            <a:r>
              <a:rPr lang="pt-BR" i="1" dirty="0" smtClean="0">
                <a:latin typeface="Arial"/>
                <a:cs typeface="Times New Roman"/>
              </a:rPr>
              <a:t> </a:t>
            </a:r>
          </a:p>
          <a:p>
            <a:pPr>
              <a:buNone/>
            </a:pPr>
            <a:r>
              <a:rPr lang="pt-BR" i="1" dirty="0" smtClean="0">
                <a:latin typeface="Arial"/>
                <a:ea typeface="Calibri"/>
                <a:cs typeface="Times New Roman"/>
              </a:rPr>
              <a:t>NR-20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Líquidos Combustíveis e Inflamáveis</a:t>
            </a:r>
            <a:endParaRPr lang="pt-BR" i="1" dirty="0" smtClean="0">
              <a:latin typeface="Arial"/>
              <a:ea typeface="Calibri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ea typeface="Calibri"/>
                <a:cs typeface="Times New Roman"/>
              </a:rPr>
              <a:t>NR-21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Trabalho a Céu Aberto</a:t>
            </a:r>
            <a:endParaRPr lang="pt-BR" i="1" dirty="0" smtClean="0">
              <a:latin typeface="Arial"/>
              <a:ea typeface="Calibri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NR-22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 Saúde Ocupacional na Mineração</a:t>
            </a: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NR-23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Proteção Contra Incêndios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NR-24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Condições Sanitárias e de Conforto nos Locais de Trabalho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NR-25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Resíduos Industriais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NR-26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Sinalização de Segurança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NR-27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Registro Profissional do Técnico de Segurança 			do Trabalho (REVOGADA)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NR-28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Fiscalização e Penalidades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endParaRPr lang="pt-BR" i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spd="med" advTm="967"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8113" y="206830"/>
            <a:ext cx="8378687" cy="1034142"/>
          </a:xfrm>
        </p:spPr>
        <p:txBody>
          <a:bodyPr>
            <a:normAutofit fontScale="90000"/>
          </a:bodyPr>
          <a:lstStyle/>
          <a:p>
            <a:pPr algn="ctr">
              <a:lnSpc>
                <a:spcPts val="4500"/>
              </a:lnSpc>
            </a:pPr>
            <a:r>
              <a:rPr lang="de-DE" dirty="0"/>
              <a:t>   </a:t>
            </a:r>
            <a:r>
              <a:rPr lang="de-DE" sz="4400" b="1" dirty="0"/>
              <a:t>Portaria </a:t>
            </a:r>
            <a:r>
              <a:rPr lang="de-DE" sz="4400" b="1" dirty="0" smtClean="0"/>
              <a:t>3.214/78 – novas NRs</a:t>
            </a:r>
            <a:br>
              <a:rPr lang="de-DE" sz="4400" b="1" dirty="0" smtClean="0"/>
            </a:br>
            <a:r>
              <a:rPr lang="de-DE" sz="4400" b="1" dirty="0" smtClean="0"/>
              <a:t>estabelecidas  a partir de 1997</a:t>
            </a:r>
            <a:endParaRPr lang="de-DE" sz="4400" b="1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306286"/>
            <a:ext cx="8524875" cy="52910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NR-29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 Saúde no Trabalho Portuário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ea typeface="Calibri"/>
                <a:cs typeface="Times New Roman"/>
              </a:rPr>
              <a:t>NR-30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 Saúde no Trabalho Aquaviário</a:t>
            </a:r>
            <a:endParaRPr lang="pt-BR" i="1" dirty="0" smtClean="0">
              <a:latin typeface="Arial"/>
              <a:ea typeface="Calibri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ea typeface="Calibri"/>
                <a:cs typeface="Times New Roman"/>
              </a:rPr>
              <a:t>NR-31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 Saúde no Trabalho na 				Agricultura, Pecuária Silvicultura, 				Exploração Florestal e 	Aquicultura</a:t>
            </a:r>
            <a:endParaRPr lang="pt-BR" i="1" dirty="0" smtClean="0">
              <a:latin typeface="Arial"/>
              <a:ea typeface="Calibri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NR-32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 Saúde no Trabalho em 				Estabelecimentos de Saúde</a:t>
            </a: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NR-33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Segurança e Saúde no Trabalho em 				Espaços Confinados</a:t>
            </a: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r>
              <a:rPr lang="pt-BR" i="1" dirty="0" smtClean="0">
                <a:latin typeface="Arial"/>
                <a:cs typeface="Times New Roman"/>
              </a:rPr>
              <a:t>NR-34 – </a:t>
            </a:r>
            <a:r>
              <a:rPr lang="pt-BR" dirty="0" smtClean="0">
                <a:latin typeface="Arial"/>
                <a:ea typeface="Calibri"/>
                <a:cs typeface="Times New Roman"/>
              </a:rPr>
              <a:t>Condições e Meio Ambiente de Trabalho na 		Indústria da Construção e Reparação 			Naval</a:t>
            </a:r>
          </a:p>
          <a:p>
            <a:pPr>
              <a:buNone/>
            </a:pPr>
            <a:r>
              <a:rPr lang="pt-BR" i="1" dirty="0" err="1" smtClean="0">
                <a:latin typeface="Arial"/>
                <a:cs typeface="Times New Roman"/>
              </a:rPr>
              <a:t>NR</a:t>
            </a:r>
            <a:r>
              <a:rPr lang="pt-BR" i="1" dirty="0" smtClean="0">
                <a:latin typeface="Arial"/>
                <a:cs typeface="Times New Roman"/>
              </a:rPr>
              <a:t>-35 – Trabalho em Altura</a:t>
            </a:r>
          </a:p>
          <a:p>
            <a:pPr>
              <a:buNone/>
            </a:pPr>
            <a:endParaRPr lang="pt-BR" i="1" dirty="0" smtClean="0">
              <a:latin typeface="Arial"/>
              <a:cs typeface="Times New Roman"/>
            </a:endParaRPr>
          </a:p>
          <a:p>
            <a:pPr>
              <a:buNone/>
            </a:pPr>
            <a:endParaRPr lang="pt-BR" i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med" advTm="0">
    <p:zoom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399"/>
            <a:ext cx="9144000" cy="1133341"/>
          </a:xfrm>
        </p:spPr>
        <p:txBody>
          <a:bodyPr>
            <a:noAutofit/>
          </a:bodyPr>
          <a:lstStyle/>
          <a:p>
            <a:pPr algn="ctr"/>
            <a:r>
              <a:rPr lang="pt-BR" sz="3000" b="1" dirty="0" smtClean="0"/>
              <a:t>CLT – Capítulo VI</a:t>
            </a:r>
            <a:r>
              <a:rPr lang="pt-BR" sz="3000" b="1" dirty="0"/>
              <a:t/>
            </a:r>
            <a:br>
              <a:rPr lang="pt-BR" sz="3000" b="1" dirty="0"/>
            </a:br>
            <a:r>
              <a:rPr lang="pt-BR" sz="3000" b="1" dirty="0"/>
              <a:t>DA SEGURANÇA E DA MEDICINA DO TRABALHO </a:t>
            </a:r>
            <a:br>
              <a:rPr lang="pt-BR" sz="3000" b="1" dirty="0"/>
            </a:br>
            <a:r>
              <a:rPr lang="pt-BR" sz="3000" b="1" dirty="0" smtClean="0">
                <a:solidFill>
                  <a:srgbClr val="FF0000"/>
                </a:solidFill>
              </a:rPr>
              <a:t>(Lei n. 6.514/1977)</a:t>
            </a:r>
            <a:endParaRPr lang="pt-BR" sz="3000" b="1" dirty="0">
              <a:solidFill>
                <a:srgbClr val="FF0000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76529"/>
            <a:ext cx="8229600" cy="4276659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 smtClean="0"/>
              <a:t>Art.. </a:t>
            </a:r>
            <a:r>
              <a:rPr lang="pt-BR" sz="2800" dirty="0"/>
              <a:t>157 - Cabe às empresas:        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>
                <a:solidFill>
                  <a:srgbClr val="FF0000"/>
                </a:solidFill>
              </a:rPr>
              <a:t>I - cumprir e fazer cumprir as normas de segurança e medicina do trabalho; </a:t>
            </a:r>
            <a:r>
              <a:rPr lang="pt-BR" sz="2800" dirty="0">
                <a:solidFill>
                  <a:srgbClr val="FFFF66"/>
                </a:solidFill>
              </a:rPr>
              <a:t>   </a:t>
            </a:r>
            <a:r>
              <a:rPr lang="pt-BR" sz="2800" dirty="0"/>
              <a:t>    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/>
              <a:t>II - instruir os empregados, através de ordens de serviço, quanto às precauções a tomar no sentido de evitar acidentes do trabalho ou doenças ocupacionais;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/>
              <a:t>III - adotar as medidas que lhes sejam determinadas pelo órgão regional competente;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/>
              <a:t>IV - facilitar o exercício da fiscalização pela autoridade competente.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 spd="med" advTm="23759"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2588"/>
            <a:ext cx="8229600" cy="67151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de-DE" dirty="0"/>
              <a:t>   </a:t>
            </a:r>
            <a:r>
              <a:rPr lang="de-DE" b="1" dirty="0"/>
              <a:t>Portaria </a:t>
            </a:r>
            <a:r>
              <a:rPr lang="de-DE" b="1" dirty="0" smtClean="0"/>
              <a:t>3.214/78</a:t>
            </a:r>
            <a:endParaRPr lang="de-DE" b="1" dirty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082674"/>
            <a:ext cx="8393113" cy="5775325"/>
          </a:xfrm>
        </p:spPr>
        <p:txBody>
          <a:bodyPr>
            <a:normAutofit/>
          </a:bodyPr>
          <a:lstStyle/>
          <a:p>
            <a:pPr algn="ctr">
              <a:lnSpc>
                <a:spcPct val="60000"/>
              </a:lnSpc>
              <a:buFont typeface="Wingdings" pitchFamily="2" charset="2"/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Higiene </a:t>
            </a:r>
          </a:p>
          <a:p>
            <a:pPr algn="ctr">
              <a:lnSpc>
                <a:spcPct val="60000"/>
              </a:lnSpc>
              <a:buFont typeface="Wingdings" pitchFamily="2" charset="2"/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(Prevenção das Doenças Ocupacionais)</a:t>
            </a: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pt-BR" sz="3200" dirty="0" smtClean="0"/>
              <a:t>NR-9 – Riscos Ambientais </a:t>
            </a:r>
          </a:p>
          <a:p>
            <a:pPr lvl="3" algn="just">
              <a:lnSpc>
                <a:spcPct val="80000"/>
              </a:lnSpc>
            </a:pPr>
            <a:r>
              <a:rPr lang="pt-BR" sz="3200" dirty="0" smtClean="0">
                <a:solidFill>
                  <a:srgbClr val="FF0000"/>
                </a:solidFill>
              </a:rPr>
              <a:t>Em 1994 foi alterada para implantar o PPRA – Programa de Prevenção de Riscos Ambientais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pt-BR" sz="3200" dirty="0" smtClean="0"/>
              <a:t>NR-15 – Atividades e Operações Insalubres</a:t>
            </a:r>
          </a:p>
          <a:p>
            <a:pPr lvl="3">
              <a:lnSpc>
                <a:spcPct val="90000"/>
              </a:lnSpc>
            </a:pPr>
            <a:r>
              <a:rPr lang="pt-BR" sz="3200" dirty="0" smtClean="0">
                <a:solidFill>
                  <a:schemeClr val="accent1"/>
                </a:solidFill>
              </a:rPr>
              <a:t>regulamentação de todos os agentes ambientais</a:t>
            </a:r>
          </a:p>
          <a:p>
            <a:pPr lvl="3">
              <a:lnSpc>
                <a:spcPct val="80000"/>
              </a:lnSpc>
            </a:pPr>
            <a:r>
              <a:rPr lang="pt-BR" sz="3200" dirty="0" smtClean="0">
                <a:solidFill>
                  <a:schemeClr val="accent1"/>
                </a:solidFill>
              </a:rPr>
              <a:t>anexos específicos para cada agente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spd="med" advTm="0"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7563" y="485775"/>
            <a:ext cx="7467600" cy="608013"/>
          </a:xfrm>
        </p:spPr>
        <p:txBody>
          <a:bodyPr anchor="ctr"/>
          <a:lstStyle/>
          <a:p>
            <a:pPr algn="ctr" eaLnBrk="1" hangingPunct="1">
              <a:buFont typeface="Wingdings 2" pitchFamily="18" charset="2"/>
              <a:buNone/>
            </a:pPr>
            <a:r>
              <a:rPr lang="pt-BR" sz="3300" dirty="0" smtClean="0"/>
              <a:t>ELIMINAÇÃO DA INSALUBRIDADE</a:t>
            </a:r>
            <a:endParaRPr lang="pt-BR" sz="2600" dirty="0" smtClean="0"/>
          </a:p>
        </p:txBody>
      </p:sp>
      <p:graphicFrame>
        <p:nvGraphicFramePr>
          <p:cNvPr id="1026" name="Object 4"/>
          <p:cNvGraphicFramePr>
            <a:graphicFrameLocks/>
          </p:cNvGraphicFramePr>
          <p:nvPr>
            <p:ph type="clipArt" sz="half" idx="2"/>
          </p:nvPr>
        </p:nvGraphicFramePr>
        <p:xfrm>
          <a:off x="2713038" y="1193800"/>
          <a:ext cx="3243262" cy="3389313"/>
        </p:xfrm>
        <a:graphic>
          <a:graphicData uri="http://schemas.openxmlformats.org/presentationml/2006/ole">
            <p:oleObj spid="_x0000_s1026" name="Clip" r:id="rId3" imgW="3243240" imgH="3389040" progId="">
              <p:embed/>
            </p:oleObj>
          </a:graphicData>
        </a:graphic>
      </p:graphicFrame>
      <p:sp>
        <p:nvSpPr>
          <p:cNvPr id="1028" name="Rectangle 6"/>
          <p:cNvSpPr>
            <a:spLocks noChangeArrowheads="1"/>
          </p:cNvSpPr>
          <p:nvPr/>
        </p:nvSpPr>
        <p:spPr bwMode="gray">
          <a:xfrm>
            <a:off x="282575" y="4843463"/>
            <a:ext cx="85185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algn="ctr" eaLnBrk="0" hangingPunct="0">
              <a:spcBef>
                <a:spcPct val="60000"/>
              </a:spcBef>
              <a:buClr>
                <a:srgbClr val="A70D01"/>
              </a:buClr>
              <a:buFont typeface="Wingdings" pitchFamily="2" charset="2"/>
              <a:buNone/>
            </a:pPr>
            <a:r>
              <a:rPr lang="pt-BR" sz="2800" b="1" dirty="0"/>
              <a:t>CUMPRIMENTO DOS LIMITES DE EXPOSIÇÃO</a:t>
            </a:r>
          </a:p>
          <a:p>
            <a:pPr marL="190500" indent="-190500" algn="ctr" eaLnBrk="0" hangingPunct="0">
              <a:spcBef>
                <a:spcPct val="60000"/>
              </a:spcBef>
              <a:buClr>
                <a:srgbClr val="A70D01"/>
              </a:buClr>
              <a:buFont typeface="Wingdings" pitchFamily="2" charset="2"/>
              <a:buNone/>
            </a:pPr>
            <a:r>
              <a:rPr lang="pt-BR" sz="2800" b="1" dirty="0"/>
              <a:t>(AGENTE, TEMPO DE EXPOSIÇÃO, CONCENTRAÇÃO OU INTENSIDADE)</a:t>
            </a:r>
          </a:p>
        </p:txBody>
      </p:sp>
    </p:spTree>
  </p:cSld>
  <p:clrMapOvr>
    <a:masterClrMapping/>
  </p:clrMapOvr>
  <p:transition spd="med" advTm="38751">
    <p:zoom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64096"/>
            <a:ext cx="8229600" cy="1321904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pt-BR" b="1" dirty="0" smtClean="0"/>
              <a:t>LIMITES DE TOLERÂNCIA - DEFINIÇÃO LEGAL - NR15</a:t>
            </a:r>
            <a:endParaRPr lang="de-DE" b="1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2425148"/>
            <a:ext cx="8524875" cy="4189965"/>
          </a:xfrm>
        </p:spPr>
        <p:txBody>
          <a:bodyPr/>
          <a:lstStyle/>
          <a:p>
            <a:pPr algn="ctr">
              <a:buNone/>
            </a:pPr>
            <a:r>
              <a:rPr lang="pt-BR" sz="3200" dirty="0" smtClean="0"/>
              <a:t>ENTENDE-SE POR LIMITE DE TOLERÂNCIA, PARA OS FINS DESTA NORMA, A CONCENTRAÇÃO OU INTENSIDADE </a:t>
            </a:r>
            <a:r>
              <a:rPr lang="pt-BR" sz="3200" u="sng" dirty="0" smtClean="0"/>
              <a:t>MÁXIMA OU MÍNIMA</a:t>
            </a:r>
            <a:r>
              <a:rPr lang="pt-BR" sz="3200" dirty="0" smtClean="0"/>
              <a:t>, RELACIONADA COM A NATUREZA E O TEMPO DE EXPOSIÇÃO AO AGENTE, </a:t>
            </a:r>
            <a:r>
              <a:rPr lang="pt-BR" sz="3200" u="sng" dirty="0" smtClean="0"/>
              <a:t>QUE NÃO CAUSARÁ DANO À SAÚDE</a:t>
            </a:r>
            <a:r>
              <a:rPr lang="pt-BR" sz="3200" dirty="0" smtClean="0"/>
              <a:t> DO TRABALHADOR, DURANTE A SUA VIDA LABORAL </a:t>
            </a:r>
            <a:endParaRPr lang="pt-BR" sz="3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ransition spd="med" advTm="0">
    <p:zoom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119428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pt-BR" b="1" dirty="0" smtClean="0"/>
              <a:t>LIMITES DE TOLERÂNCIA - CONCEITO TÉCNICO</a:t>
            </a:r>
            <a:endParaRPr lang="de-DE" b="1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916832"/>
            <a:ext cx="8524875" cy="4698281"/>
          </a:xfrm>
        </p:spPr>
        <p:txBody>
          <a:bodyPr/>
          <a:lstStyle/>
          <a:p>
            <a:pPr algn="ctr">
              <a:buNone/>
            </a:pPr>
            <a:r>
              <a:rPr lang="pt-BR" sz="3200" dirty="0" smtClean="0"/>
              <a:t>CONCENTRAÇÕES DOS AGENTES QUÍMICOS OU INTENSIDADES DOS AGENTES FÍSICOS PRESENTES NOS AMBIENTES DE TRABALHO SOB AS QUAIS </a:t>
            </a:r>
            <a:r>
              <a:rPr lang="pt-BR" sz="3200" u="sng" dirty="0" smtClean="0">
                <a:solidFill>
                  <a:srgbClr val="FF0000"/>
                </a:solidFill>
              </a:rPr>
              <a:t>ACREDITA-SE QUE A MAIORIA</a:t>
            </a:r>
            <a:r>
              <a:rPr lang="pt-BR" sz="3200" dirty="0" smtClean="0"/>
              <a:t> DOS TRABALHADORES POSSA ESTAR REPETIDAMENTE EXPOSTA, DIA APÓS DIA, DURANTE TODA A VIDA LABORAL, SEM SOFRER EFEITOS ADVERSOS À SUA SAÚDE</a:t>
            </a:r>
            <a:endParaRPr lang="pt-BR" sz="3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9983">
    <p:zoom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5600"/>
            <a:ext cx="8229600" cy="720725"/>
          </a:xfrm>
        </p:spPr>
        <p:txBody>
          <a:bodyPr/>
          <a:lstStyle/>
          <a:p>
            <a:pPr algn="ctr" eaLnBrk="1" hangingPunct="1"/>
            <a:r>
              <a:rPr lang="de-DE" sz="4600" b="1" smtClean="0"/>
              <a:t>NR-15 – Portaria 3214/78</a:t>
            </a:r>
            <a:endParaRPr lang="de-DE" sz="46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76036" y="1167624"/>
            <a:ext cx="8432800" cy="5340180"/>
          </a:xfrm>
        </p:spPr>
        <p:txBody>
          <a:bodyPr/>
          <a:lstStyle/>
          <a:p>
            <a:pPr marL="449263" indent="-449263" algn="ctr" eaLnBrk="1" hangingPunct="1">
              <a:spcBef>
                <a:spcPts val="2400"/>
              </a:spcBef>
              <a:buFont typeface="Wingdings" pitchFamily="2" charset="2"/>
              <a:buNone/>
            </a:pPr>
            <a:r>
              <a:rPr lang="pt-BR" sz="4000" dirty="0" smtClean="0"/>
              <a:t>BASE DO NOSSO TRABALHO</a:t>
            </a:r>
          </a:p>
          <a:p>
            <a:pPr marL="449263" indent="-449263" eaLnBrk="1" hangingPunct="1">
              <a:spcBef>
                <a:spcPct val="110000"/>
              </a:spcBef>
            </a:pPr>
            <a:r>
              <a:rPr lang="pt-BR" sz="3600" dirty="0" smtClean="0"/>
              <a:t>LIMITES DA ACGIH DE 1976 (Associação Americana de Higienistas Governamentais  - reconhecida internacionalmente)</a:t>
            </a:r>
          </a:p>
          <a:p>
            <a:pPr marL="449263" indent="-449263" eaLnBrk="1" hangingPunct="1">
              <a:spcBef>
                <a:spcPct val="110000"/>
              </a:spcBef>
            </a:pPr>
            <a:r>
              <a:rPr lang="pt-BR" sz="3600" dirty="0" smtClean="0"/>
              <a:t>ADEQUADOS À JORNADA  DE TRABALHO DO BRASIL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20546">
    <p:zoom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1475"/>
            <a:ext cx="8229600" cy="862013"/>
          </a:xfrm>
        </p:spPr>
        <p:txBody>
          <a:bodyPr/>
          <a:lstStyle/>
          <a:p>
            <a:pPr algn="ctr" eaLnBrk="1" hangingPunct="1"/>
            <a:r>
              <a:rPr lang="de-DE" b="1" smtClean="0"/>
              <a:t>NR-15 – Portaria 3214/78</a:t>
            </a:r>
            <a:endParaRPr lang="de-DE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63688"/>
            <a:ext cx="8229600" cy="4389437"/>
          </a:xfrm>
        </p:spPr>
        <p:txBody>
          <a:bodyPr/>
          <a:lstStyle/>
          <a:p>
            <a:pPr eaLnBrk="1" hangingPunct="1"/>
            <a:r>
              <a:rPr lang="pt-BR" sz="3600" dirty="0" smtClean="0"/>
              <a:t>EUA – JORNADA 40 HORAS</a:t>
            </a:r>
          </a:p>
          <a:p>
            <a:pPr eaLnBrk="1" hangingPunct="1">
              <a:spcBef>
                <a:spcPct val="60000"/>
              </a:spcBef>
            </a:pPr>
            <a:r>
              <a:rPr lang="pt-BR" sz="3600" dirty="0" smtClean="0"/>
              <a:t>BRASIL (1978) – JORNADA DE 48 HORAS</a:t>
            </a:r>
          </a:p>
          <a:p>
            <a:pPr eaLnBrk="1" hangingPunct="1">
              <a:spcBef>
                <a:spcPct val="60000"/>
              </a:spcBef>
            </a:pPr>
            <a:r>
              <a:rPr lang="pt-BR" sz="3600" dirty="0" smtClean="0"/>
              <a:t>ADEQUAÇÃO POR BRIEF &amp;SCALA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pt-BR" sz="3600" dirty="0" smtClean="0">
                <a:solidFill>
                  <a:srgbClr val="FF0000"/>
                </a:solidFill>
              </a:rPr>
              <a:t>REDUÇÃO DE 22%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pt-BR" sz="3600" dirty="0" smtClean="0">
                <a:solidFill>
                  <a:srgbClr val="FF0000"/>
                </a:solidFill>
              </a:rPr>
              <a:t>TLV ACGIH = 100 ppm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pt-BR" sz="3600" dirty="0" smtClean="0">
                <a:solidFill>
                  <a:srgbClr val="FF0000"/>
                </a:solidFill>
              </a:rPr>
              <a:t>NR-15 = 78 ppm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 spd="med" advTm="38704">
    <p:zoom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5975"/>
          </a:xfrm>
        </p:spPr>
        <p:txBody>
          <a:bodyPr/>
          <a:lstStyle/>
          <a:p>
            <a:pPr algn="ctr"/>
            <a:r>
              <a:rPr lang="de-DE" b="1" dirty="0" smtClean="0"/>
              <a:t>Portaria 3214/78 - </a:t>
            </a:r>
            <a:r>
              <a:rPr lang="de-DE" dirty="0" smtClean="0"/>
              <a:t>NR-15 – ANEXOS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935163"/>
            <a:ext cx="8517835" cy="4389437"/>
          </a:xfrm>
        </p:spPr>
        <p:txBody>
          <a:bodyPr/>
          <a:lstStyle/>
          <a:p>
            <a:r>
              <a:rPr lang="pt-BR" dirty="0" smtClean="0"/>
              <a:t>ANEXO 1 - RUÍDO CONTÍNUO OU INTERMITENTE ( LTs)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2  -  RUÍDO DE IMPACTO (LTs)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3  -  CALOR (LTs)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4  -  ILUMINAÇÃO (LTs) </a:t>
            </a:r>
            <a:r>
              <a:rPr lang="pt-BR" dirty="0" smtClean="0">
                <a:solidFill>
                  <a:srgbClr val="FF0000"/>
                </a:solidFill>
              </a:rPr>
              <a:t>(1990 - revogada e 				incluída na NR-17- Ergonomia)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5 -  RADIAÇÕES IONIZANTES (LTs)  </a:t>
            </a:r>
            <a:r>
              <a:rPr lang="pt-BR" dirty="0" smtClean="0">
                <a:solidFill>
                  <a:srgbClr val="FF0000"/>
                </a:solidFill>
              </a:rPr>
              <a:t>(1994 – 				remetida para a CNEN mais atual)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6 -  CONDIÇÕES HIPERBÁRICAS  (LTs) </a:t>
            </a:r>
            <a:r>
              <a:rPr lang="pt-BR" dirty="0" smtClean="0">
                <a:solidFill>
                  <a:srgbClr val="FF0000"/>
                </a:solidFill>
              </a:rPr>
              <a:t>(1983)</a:t>
            </a:r>
          </a:p>
          <a:p>
            <a:pPr algn="ctr" eaLnBrk="1" hangingPunct="1">
              <a:buFont typeface="Wingdings" pitchFamily="2" charset="2"/>
              <a:buNone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 spd="med" advTm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CONSTITUIÇÃO FEDERAL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CONSTITUIÇÃO DE 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1988</a:t>
            </a: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sz="2800" dirty="0" smtClean="0"/>
              <a:t>Art.. 7º São direitos dos trabalhadores urbanos e rurais, além de outros que visem à melhoria de sua condição social: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800" dirty="0" smtClean="0"/>
              <a:t>	.....</a:t>
            </a:r>
          </a:p>
          <a:p>
            <a:pPr algn="just">
              <a:lnSpc>
                <a:spcPct val="90000"/>
              </a:lnSpc>
              <a:buNone/>
            </a:pPr>
            <a:r>
              <a:rPr lang="pt-BR" sz="2800" dirty="0" smtClean="0"/>
              <a:t>	XXII - redução dos riscos inerentes ao trabalho, por meio de normas de saúde, </a:t>
            </a:r>
            <a:r>
              <a:rPr lang="pt-BR" sz="2800" dirty="0" smtClean="0">
                <a:solidFill>
                  <a:srgbClr val="FF0000"/>
                </a:solidFill>
              </a:rPr>
              <a:t>higiene</a:t>
            </a:r>
            <a:r>
              <a:rPr lang="pt-BR" sz="2800" dirty="0" smtClean="0"/>
              <a:t> e segurança;</a:t>
            </a:r>
          </a:p>
          <a:p>
            <a:pPr algn="just">
              <a:lnSpc>
                <a:spcPct val="90000"/>
              </a:lnSpc>
              <a:buNone/>
            </a:pPr>
            <a:r>
              <a:rPr lang="pt-BR" sz="2800" dirty="0" smtClean="0"/>
              <a:t>	XXIII - </a:t>
            </a:r>
            <a:r>
              <a:rPr lang="pt-BR" sz="2800" dirty="0" smtClean="0">
                <a:solidFill>
                  <a:srgbClr val="FF0000"/>
                </a:solidFill>
              </a:rPr>
              <a:t>adicional de remuneração para as atividades penosas, insalubres ou perigosas</a:t>
            </a:r>
            <a:r>
              <a:rPr lang="pt-BR" sz="2800" dirty="0" smtClean="0"/>
              <a:t>, na forma da lei;</a:t>
            </a: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 advTm="16505">
    <p:zoom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1"/>
            <a:ext cx="8229600" cy="563910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/>
              <a:t>Portaria 3214/78 - </a:t>
            </a:r>
            <a:r>
              <a:rPr lang="de-DE" dirty="0" smtClean="0"/>
              <a:t>NR-15 – ANEXOS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pt-BR" dirty="0" smtClean="0"/>
              <a:t>ANEXO 7  -  RADIAÇÕES NÃO IONIZANTES (sem LT)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8  -  VIBRAÇÕES (sem LT) </a:t>
            </a:r>
            <a:r>
              <a:rPr lang="pt-BR" dirty="0" smtClean="0">
                <a:solidFill>
                  <a:srgbClr val="FF0000"/>
                </a:solidFill>
              </a:rPr>
              <a:t>(1983 – incluído LT)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9  -  FRIO (sem LT)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10 – UMIDADE (sem LT)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11 - AGENTES QUÍMICOS (COM LT) </a:t>
            </a:r>
            <a:r>
              <a:rPr lang="pt-BR" dirty="0" smtClean="0">
                <a:solidFill>
                  <a:srgbClr val="FF0000"/>
                </a:solidFill>
              </a:rPr>
              <a:t>(negro de 			fumo – 1992 e benzeno – 1994)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12 - POEIRAS MINERAIS (LT) </a:t>
            </a:r>
            <a:r>
              <a:rPr lang="pt-BR" dirty="0" smtClean="0">
                <a:solidFill>
                  <a:srgbClr val="FF0000"/>
                </a:solidFill>
              </a:rPr>
              <a:t>(asbesto – 1991/94; 				manganês – 1992; sílica – 2004 				(jateamento)/2008 (mármore)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13 - AGENTES QUÍMICOS (SEM LT) </a:t>
            </a:r>
            <a:r>
              <a:rPr lang="pt-BR" dirty="0" smtClean="0">
                <a:solidFill>
                  <a:srgbClr val="FF0000"/>
                </a:solidFill>
              </a:rPr>
              <a:t>(benzeno 							1995/2011)</a:t>
            </a:r>
          </a:p>
          <a:p>
            <a:pPr>
              <a:spcBef>
                <a:spcPct val="40000"/>
              </a:spcBef>
            </a:pPr>
            <a:r>
              <a:rPr lang="pt-BR" dirty="0" smtClean="0"/>
              <a:t>ANEXO 14 - AGENTES BIOLÓGICOS (sem LT)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 spd="med" advTm="22713">
    <p:zoom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5975"/>
          </a:xfrm>
        </p:spPr>
        <p:txBody>
          <a:bodyPr/>
          <a:lstStyle/>
          <a:p>
            <a:pPr algn="ctr" eaLnBrk="1" hangingPunct="1"/>
            <a:r>
              <a:rPr lang="de-DE" dirty="0" smtClean="0"/>
              <a:t> </a:t>
            </a:r>
            <a:r>
              <a:rPr lang="de-DE" b="1" dirty="0" smtClean="0"/>
              <a:t>NR-15 – Portaria 3214/78</a:t>
            </a:r>
            <a:endParaRPr lang="de-DE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dirty="0" smtClean="0"/>
              <a:t>ATUALIZAÇÕES FEITAS PELA FUNDACENTRO</a:t>
            </a:r>
          </a:p>
          <a:p>
            <a:pPr eaLnBrk="1" hangingPunct="1"/>
            <a:r>
              <a:rPr lang="pt-BR" dirty="0" smtClean="0"/>
              <a:t>1980</a:t>
            </a:r>
          </a:p>
          <a:p>
            <a:pPr eaLnBrk="1" hangingPunct="1"/>
            <a:r>
              <a:rPr lang="pt-BR" dirty="0" smtClean="0"/>
              <a:t>1982</a:t>
            </a:r>
          </a:p>
          <a:p>
            <a:pPr eaLnBrk="1" hangingPunct="1">
              <a:buFont typeface="Wingdings" pitchFamily="2" charset="2"/>
              <a:buNone/>
            </a:pPr>
            <a:endParaRPr lang="pt-B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pt-BR" dirty="0" smtClean="0"/>
              <a:t>NÃO FOI DADO SEGUIMENTO PELO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BR" dirty="0" smtClean="0"/>
              <a:t>MINISTÉRIO DO TRABALHO E EMPREGO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ransition spd="med" advTm="2558"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4"/>
          <p:cNvGraphicFramePr>
            <a:graphicFrameLocks/>
          </p:cNvGraphicFramePr>
          <p:nvPr/>
        </p:nvGraphicFramePr>
        <p:xfrm>
          <a:off x="457200" y="1701209"/>
          <a:ext cx="8484781" cy="501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8296"/>
            <a:ext cx="8229600" cy="97403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e-DE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de-DE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AGENTES QUÍMICOS</a:t>
            </a:r>
          </a:p>
          <a:p>
            <a:pPr algn="ctr">
              <a:defRPr/>
            </a:pPr>
            <a:r>
              <a:rPr lang="de-DE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COMPARAÇÃO </a:t>
            </a:r>
            <a:r>
              <a:rPr lang="de-DE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LTs NR-15 COM TLVs 2010</a:t>
            </a:r>
            <a:endParaRPr lang="de-DE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 advTm="7862">
    <p:zoom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7838" y="406400"/>
            <a:ext cx="8229600" cy="763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e-DE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de-DE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COMPARAÇÃO LTs NR-15 COM TLVs 2010</a:t>
            </a:r>
            <a:endParaRPr lang="de-DE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51290" y="1700847"/>
          <a:ext cx="8373532" cy="4788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 spd="med" advTm="5741">
    <p:zoom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704850"/>
            <a:ext cx="822960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e-DE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de-DE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COMPARAÇÃO LTs NR-15 COM TLVs 2010</a:t>
            </a:r>
            <a:endParaRPr lang="de-DE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510363" y="1562985"/>
          <a:ext cx="8633637" cy="5124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 spd="med" advTm="27003">
    <p:zoom dir="in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69913"/>
            <a:ext cx="8229600" cy="657225"/>
          </a:xfrm>
        </p:spPr>
        <p:txBody>
          <a:bodyPr/>
          <a:lstStyle/>
          <a:p>
            <a:pPr algn="ctr" eaLnBrk="1" hangingPunct="1"/>
            <a:r>
              <a:rPr lang="de-DE" dirty="0" smtClean="0"/>
              <a:t>   </a:t>
            </a:r>
            <a:r>
              <a:rPr lang="de-DE" b="1" dirty="0" smtClean="0"/>
              <a:t>TOLUENO</a:t>
            </a:r>
            <a:endParaRPr lang="de-DE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47261" y="1093304"/>
            <a:ext cx="8229600" cy="5323233"/>
          </a:xfrm>
        </p:spPr>
        <p:txBody>
          <a:bodyPr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LIMITE NR-15 = 78 ppm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pt-BR" sz="1200" dirty="0" smtClean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LIMITE ACGIH EM 2011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20ppm, A4, BEI  (2006)</a:t>
            </a:r>
            <a:br>
              <a:rPr lang="pt-BR" sz="3600" dirty="0" smtClean="0">
                <a:latin typeface="Calibri" pitchFamily="34" charset="0"/>
              </a:rPr>
            </a:br>
            <a:r>
              <a:rPr lang="pt-BR" sz="3600" dirty="0" smtClean="0">
                <a:latin typeface="Calibri" pitchFamily="34" charset="0"/>
              </a:rPr>
              <a:t>(aborto, dano para a reprodução feminina, dano para a visão)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LIMITE NO BRASIL PARA 44 H 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DEVERIA SER</a:t>
            </a:r>
            <a:b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20 x 0,88 = 17,6 ppm</a:t>
            </a:r>
            <a:endParaRPr lang="pt-BR" sz="3600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NR-15 &gt; 4,4 vezes a ACGIH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 spd="med" advTm="37799">
    <p:zoom dir="in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6995" y="150813"/>
            <a:ext cx="8229600" cy="762000"/>
          </a:xfrm>
        </p:spPr>
        <p:txBody>
          <a:bodyPr/>
          <a:lstStyle/>
          <a:p>
            <a:pPr algn="ctr" eaLnBrk="1" hangingPunct="1"/>
            <a:r>
              <a:rPr lang="de-DE" dirty="0" smtClean="0"/>
              <a:t>   </a:t>
            </a:r>
            <a:r>
              <a:rPr lang="de-DE" b="1" dirty="0" smtClean="0"/>
              <a:t>ASBESTO</a:t>
            </a:r>
            <a:endParaRPr lang="de-DE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849087"/>
            <a:ext cx="8229600" cy="5646964"/>
          </a:xfrm>
        </p:spPr>
        <p:txBody>
          <a:bodyPr/>
          <a:lstStyle/>
          <a:p>
            <a:pPr algn="ctr" eaLnBrk="1" hangingPunct="1">
              <a:buClr>
                <a:schemeClr val="accent2"/>
              </a:buClr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LIMITE </a:t>
            </a:r>
            <a:r>
              <a:rPr lang="pt-BR" sz="3600" dirty="0" err="1" smtClean="0">
                <a:solidFill>
                  <a:srgbClr val="FF0000"/>
                </a:solidFill>
                <a:latin typeface="Calibri" pitchFamily="34" charset="0"/>
              </a:rPr>
              <a:t>NR</a:t>
            </a: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-15 = 2,0 f/cm</a:t>
            </a:r>
            <a:r>
              <a:rPr lang="pt-BR" sz="3600" baseline="30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LIMITE ACGIH EM 2012 = </a:t>
            </a:r>
            <a:r>
              <a:rPr lang="pt-BR" sz="3600" dirty="0" err="1" smtClean="0">
                <a:latin typeface="Calibri" pitchFamily="34" charset="0"/>
                <a:sym typeface="Symbol" pitchFamily="18" charset="2"/>
              </a:rPr>
              <a:t>TLV</a:t>
            </a:r>
            <a:r>
              <a:rPr lang="pt-BR" sz="3600" dirty="0" smtClean="0">
                <a:latin typeface="Calibri" pitchFamily="34" charset="0"/>
                <a:sym typeface="Symbol" pitchFamily="18" charset="2"/>
              </a:rPr>
              <a:t> = 0,1</a:t>
            </a: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3600" dirty="0" smtClean="0">
                <a:latin typeface="Calibri" pitchFamily="34" charset="0"/>
              </a:rPr>
              <a:t>f/cm</a:t>
            </a:r>
            <a:r>
              <a:rPr lang="pt-BR" sz="3600" baseline="30000" dirty="0" smtClean="0">
                <a:latin typeface="Calibri" pitchFamily="34" charset="0"/>
              </a:rPr>
              <a:t>3</a:t>
            </a:r>
            <a:r>
              <a:rPr lang="pt-BR" sz="3600" baseline="30000" dirty="0" smtClean="0">
                <a:latin typeface="Calibri" pitchFamily="34" charset="0"/>
                <a:sym typeface="Symbol" pitchFamily="18" charset="2"/>
              </a:rPr>
              <a:t>(F)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(cancerígeno humano confirmado)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err="1" smtClean="0">
                <a:latin typeface="Calibri" pitchFamily="34" charset="0"/>
              </a:rPr>
              <a:t>pneumoconiose</a:t>
            </a:r>
            <a:r>
              <a:rPr lang="pt-BR" sz="3600" dirty="0" smtClean="0">
                <a:latin typeface="Calibri" pitchFamily="34" charset="0"/>
              </a:rPr>
              <a:t>, </a:t>
            </a:r>
            <a:r>
              <a:rPr lang="pt-BR" sz="3600" dirty="0" err="1" smtClean="0">
                <a:latin typeface="Calibri" pitchFamily="34" charset="0"/>
              </a:rPr>
              <a:t>mesotelioma</a:t>
            </a:r>
            <a:r>
              <a:rPr lang="pt-BR" sz="3600" dirty="0" smtClean="0">
                <a:latin typeface="Calibri" pitchFamily="34" charset="0"/>
              </a:rPr>
              <a:t>, câncer do pulmão</a:t>
            </a:r>
            <a:endParaRPr lang="pt-BR" dirty="0" smtClean="0">
              <a:latin typeface="Calibri" pitchFamily="34" charset="0"/>
            </a:endParaRP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LIMITE NO BRASIL PARA 44 H </a:t>
            </a:r>
          </a:p>
          <a:p>
            <a:pPr algn="ctr" eaLnBrk="1" hangingPunct="1">
              <a:buClr>
                <a:schemeClr val="accent2"/>
              </a:buClr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DEVERIA SER</a:t>
            </a:r>
            <a:b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0,1 x 0,88 = 0,088 f/cm</a:t>
            </a:r>
            <a:r>
              <a:rPr lang="pt-BR" sz="36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NR-15 &gt; 22,7 vezes a ACGIH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pt-BR" sz="36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ransition spd="med" advTm="51449">
    <p:zoom dir="in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289" y="434068"/>
            <a:ext cx="8229600" cy="762000"/>
          </a:xfrm>
        </p:spPr>
        <p:txBody>
          <a:bodyPr/>
          <a:lstStyle/>
          <a:p>
            <a:pPr algn="ctr" eaLnBrk="1" hangingPunct="1"/>
            <a:r>
              <a:rPr lang="de-DE" dirty="0" smtClean="0"/>
              <a:t>   </a:t>
            </a:r>
            <a:r>
              <a:rPr lang="de-DE" b="1" dirty="0" smtClean="0"/>
              <a:t>CLORETO DE VINILA</a:t>
            </a:r>
            <a:endParaRPr lang="de-DE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132115"/>
            <a:ext cx="8229600" cy="5363936"/>
          </a:xfrm>
        </p:spPr>
        <p:txBody>
          <a:bodyPr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LIMITE NR-15 = 156 ppm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LIMITE ACGIH EM 2012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1 ppm, A1 (1997)</a:t>
            </a:r>
            <a:br>
              <a:rPr lang="pt-BR" sz="3600" dirty="0" smtClean="0">
                <a:latin typeface="Calibri" pitchFamily="34" charset="0"/>
              </a:rPr>
            </a:br>
            <a:r>
              <a:rPr lang="pt-BR" sz="3600" dirty="0" smtClean="0">
                <a:latin typeface="Calibri" pitchFamily="34" charset="0"/>
              </a:rPr>
              <a:t>(carcinogênico humano confirmado)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(câncer do pulmão, dano ao fígado)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LIMITE NO BRASIL PARA 44 H 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DEVERIA SER</a:t>
            </a:r>
            <a:b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1 x 0,88 = 0,88 ppm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NR-15 &gt; 177 vezes a ACGIH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pt-BR" sz="36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 spd="med" advTm="419378">
    <p:zoom dir="in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4338" y="553585"/>
            <a:ext cx="8229600" cy="762000"/>
          </a:xfrm>
        </p:spPr>
        <p:txBody>
          <a:bodyPr/>
          <a:lstStyle/>
          <a:p>
            <a:pPr algn="ctr" eaLnBrk="1" hangingPunct="1"/>
            <a:r>
              <a:rPr lang="de-DE" dirty="0" smtClean="0"/>
              <a:t>   </a:t>
            </a:r>
            <a:r>
              <a:rPr lang="de-DE" b="1" dirty="0" smtClean="0"/>
              <a:t>1,3 BUTADIENO</a:t>
            </a:r>
            <a:endParaRPr lang="de-DE" dirty="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62743"/>
            <a:ext cx="8229600" cy="5233307"/>
          </a:xfrm>
        </p:spPr>
        <p:txBody>
          <a:bodyPr/>
          <a:lstStyle/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LIMITE NR-15 = 780 ppm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pt-BR" sz="1200" dirty="0" smtClean="0">
              <a:latin typeface="Calibri" pitchFamily="34" charset="0"/>
            </a:endParaRP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LIMITE ACGIH EM 2012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latin typeface="Calibri" pitchFamily="34" charset="0"/>
              </a:rPr>
              <a:t>2 ppm, A2 (1994)</a:t>
            </a:r>
            <a:br>
              <a:rPr lang="pt-BR" sz="3600" dirty="0" smtClean="0">
                <a:latin typeface="Calibri" pitchFamily="34" charset="0"/>
              </a:rPr>
            </a:br>
            <a:r>
              <a:rPr lang="pt-BR" sz="3600" dirty="0" smtClean="0">
                <a:latin typeface="Calibri" pitchFamily="34" charset="0"/>
              </a:rPr>
              <a:t>(carcinogênico humano suspeito)</a:t>
            </a:r>
            <a:endParaRPr lang="pt-BR" dirty="0" smtClean="0">
              <a:latin typeface="Calibri" pitchFamily="34" charset="0"/>
            </a:endParaRP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LIMITE NO BRASIL PARA 44 H 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DEVERIA SER</a:t>
            </a:r>
            <a:b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 x 0,88 = 1,76 ppm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  <a:latin typeface="Calibri" pitchFamily="34" charset="0"/>
              </a:rPr>
              <a:t>NR-15 &gt; 443 vezes a ACGIH</a:t>
            </a:r>
          </a:p>
          <a:p>
            <a:pPr algn="ctr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pt-BR" sz="36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ransition spd="med" advTm="2762">
    <p:zoom dir="in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64096"/>
            <a:ext cx="8229600" cy="1321904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   </a:t>
            </a:r>
            <a:r>
              <a:rPr lang="pt-BR" b="1" dirty="0" smtClean="0"/>
              <a:t>LIMITES DE TOLERÂNCIA - DEFINIÇÃO LEGAL - NR15</a:t>
            </a:r>
            <a:endParaRPr lang="de-DE" b="1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2425148"/>
            <a:ext cx="8524875" cy="4189965"/>
          </a:xfrm>
        </p:spPr>
        <p:txBody>
          <a:bodyPr/>
          <a:lstStyle/>
          <a:p>
            <a:pPr algn="ctr">
              <a:buNone/>
            </a:pPr>
            <a:r>
              <a:rPr lang="pt-BR" sz="3200" dirty="0" smtClean="0"/>
              <a:t>ENTENDE-SE POR LIMITE DE TOLERÂNCIA, PARA OS FINS DESTA NORMA, A CONCENTRAÇÃO OU INTENSIDADE </a:t>
            </a:r>
            <a:r>
              <a:rPr lang="pt-BR" sz="3200" u="sng" dirty="0" smtClean="0"/>
              <a:t>MÁXIMA OU MÍNIMA</a:t>
            </a:r>
            <a:r>
              <a:rPr lang="pt-BR" sz="3200" dirty="0" smtClean="0"/>
              <a:t>, RELACIONADA COM A NATUREZA E O TEMPO DE EXPOSIÇÃO AO AGENTE, </a:t>
            </a:r>
            <a:r>
              <a:rPr lang="pt-BR" sz="3200" u="sng" dirty="0" smtClean="0"/>
              <a:t>QUE NÃO CAUSARÁ DANO À SAÚDE</a:t>
            </a:r>
            <a:r>
              <a:rPr lang="pt-BR" sz="3200" dirty="0" smtClean="0"/>
              <a:t> DO TRABALHADOR, DURANTE A SUA VIDA LABORAL </a:t>
            </a:r>
            <a:endParaRPr lang="pt-BR" sz="3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17344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254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de-DE" dirty="0" smtClean="0"/>
              <a:t> </a:t>
            </a:r>
            <a:r>
              <a:rPr lang="de-DE" b="1" dirty="0" smtClean="0"/>
              <a:t>ADICIONAL DE INSALUBRIDADE</a:t>
            </a:r>
            <a:endParaRPr lang="de-DE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19238"/>
            <a:ext cx="8229600" cy="4805362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pt-BR" sz="3600" dirty="0" smtClean="0"/>
              <a:t> DECRETO-LEI 2.162 – 1º Maio 1940</a:t>
            </a:r>
          </a:p>
          <a:p>
            <a:pPr algn="ctr" eaLnBrk="1" hangingPunct="1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pt-BR" sz="3600" dirty="0" smtClean="0">
                <a:solidFill>
                  <a:srgbClr val="FF0000"/>
                </a:solidFill>
              </a:rPr>
              <a:t>(que criou o salário mínimo)</a:t>
            </a:r>
          </a:p>
          <a:p>
            <a:pPr algn="just">
              <a:spcBef>
                <a:spcPts val="2400"/>
              </a:spcBef>
              <a:defRPr/>
            </a:pPr>
            <a:r>
              <a:rPr lang="pt-BR" sz="3600" dirty="0" smtClean="0"/>
              <a:t>Art.. 6º Para os trabalhadores ocupados em operações consideradas insalubres, conforme se trate dos graus máximo, médio ou mínimo, </a:t>
            </a:r>
            <a:r>
              <a:rPr lang="pt-BR" sz="3600" dirty="0" smtClean="0">
                <a:solidFill>
                  <a:srgbClr val="FF0000"/>
                </a:solidFill>
              </a:rPr>
              <a:t>o acréscimo de remuneração</a:t>
            </a:r>
            <a:r>
              <a:rPr lang="pt-BR" sz="3600" dirty="0" smtClean="0"/>
              <a:t>, respeitada a proporcionalidade com o salário mínimo que vigorar para o trabalhador adulto local, será de 40%, 20% ou 10% respectivamente.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 advTm="23525">
    <p:zoom dir="in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7772400" cy="6858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NR-9 - PPRA</a:t>
            </a:r>
          </a:p>
        </p:txBody>
      </p:sp>
      <p:pic>
        <p:nvPicPr>
          <p:cNvPr id="82950" name="Picture 6" descr="CAPA DO TLV - ACGIH - 2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36482">
            <a:off x="6572250" y="1254125"/>
            <a:ext cx="2084388" cy="3813175"/>
          </a:xfrm>
          <a:prstGeom prst="rect">
            <a:avLst/>
          </a:prstGeom>
          <a:noFill/>
        </p:spPr>
      </p:pic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6651171" cy="4852988"/>
          </a:xfrm>
        </p:spPr>
        <p:txBody>
          <a:bodyPr>
            <a:normAutofit fontScale="92500" lnSpcReduction="20000"/>
          </a:bodyPr>
          <a:lstStyle/>
          <a:p>
            <a:pPr marL="273050" lvl="1" indent="-273050">
              <a:spcBef>
                <a:spcPct val="120000"/>
              </a:spcBef>
              <a:buFont typeface="Wingdings" pitchFamily="2" charset="2"/>
              <a:buNone/>
            </a:pPr>
            <a:r>
              <a:rPr lang="pt-BR" sz="3100" dirty="0" smtClean="0"/>
              <a:t>NOS CASOS OMISSOS NA NR-15 ADOTA</a:t>
            </a:r>
          </a:p>
          <a:p>
            <a:pPr marL="273050" lvl="1" indent="-273050" algn="ctr">
              <a:spcBef>
                <a:spcPct val="140000"/>
              </a:spcBef>
              <a:buClr>
                <a:srgbClr val="FF0000"/>
              </a:buClr>
              <a:buSzPct val="100000"/>
            </a:pPr>
            <a:r>
              <a:rPr lang="pt-BR" sz="3100" dirty="0" smtClean="0"/>
              <a:t>OS LIMITES DA  ACGIH </a:t>
            </a:r>
            <a:br>
              <a:rPr lang="pt-BR" sz="3100" dirty="0" smtClean="0"/>
            </a:br>
            <a:r>
              <a:rPr lang="pt-BR" sz="3100" dirty="0" smtClean="0"/>
              <a:t>(JÁ DISPONÍVEIS EM PORTUGUÊS </a:t>
            </a:r>
            <a:br>
              <a:rPr lang="pt-BR" sz="3100" dirty="0" smtClean="0"/>
            </a:br>
            <a:r>
              <a:rPr lang="pt-BR" sz="3100" dirty="0" smtClean="0"/>
              <a:t>TRADUÇÃO DA ABHO – Associação </a:t>
            </a:r>
            <a:br>
              <a:rPr lang="pt-BR" sz="3100" dirty="0" smtClean="0"/>
            </a:br>
            <a:r>
              <a:rPr lang="pt-BR" sz="3100" dirty="0" smtClean="0"/>
              <a:t>Brasileira de Higienistas Ocupacionais)	</a:t>
            </a:r>
          </a:p>
          <a:p>
            <a:pPr marL="273050" lvl="1" indent="-273050" algn="ctr">
              <a:spcBef>
                <a:spcPct val="120000"/>
              </a:spcBef>
              <a:buFont typeface="Wingdings" pitchFamily="2" charset="2"/>
              <a:buNone/>
            </a:pPr>
            <a:r>
              <a:rPr lang="pt-BR" sz="3100" dirty="0" smtClean="0"/>
              <a:t>OU</a:t>
            </a:r>
          </a:p>
          <a:p>
            <a:pPr marL="273050" lvl="1" indent="-273050" algn="ctr">
              <a:spcBef>
                <a:spcPct val="140000"/>
              </a:spcBef>
            </a:pPr>
            <a:r>
              <a:rPr lang="pt-BR" sz="3100" dirty="0" smtClean="0"/>
              <a:t> LTs ESTABELECIDOS EM NEGOCIAÇÃO COLETIVA DE TRABALHO</a:t>
            </a:r>
            <a:r>
              <a:rPr lang="pt-BR" dirty="0" smtClean="0"/>
              <a:t>	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ransition spd="med" advTm="515">
    <p:zoom dir="in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69913"/>
            <a:ext cx="7772400" cy="742950"/>
          </a:xfrm>
        </p:spPr>
        <p:txBody>
          <a:bodyPr/>
          <a:lstStyle/>
          <a:p>
            <a:r>
              <a:rPr lang="pt-BR" sz="4000" b="1" dirty="0" smtClean="0"/>
              <a:t>LIMITE DE TOLERÂNCIA - CIMENTO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ctr">
              <a:buClr>
                <a:schemeClr val="accent2"/>
              </a:buClr>
              <a:buFont typeface="Wingdings" pitchFamily="2" charset="2"/>
              <a:buNone/>
            </a:pPr>
            <a:r>
              <a:rPr lang="pt-BR" dirty="0" smtClean="0">
                <a:latin typeface="Calibri" pitchFamily="34" charset="0"/>
              </a:rPr>
              <a:t>NR-15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 </a:t>
            </a:r>
          </a:p>
          <a:p>
            <a:pPr algn="ctr">
              <a:buClr>
                <a:schemeClr val="accent2"/>
              </a:buClr>
              <a:buFont typeface="Wingdings" pitchFamily="2" charset="2"/>
              <a:buNone/>
            </a:pPr>
            <a:r>
              <a:rPr lang="pt-BR" dirty="0" smtClean="0">
                <a:latin typeface="Calibri" pitchFamily="34" charset="0"/>
                <a:sym typeface="Symbol" pitchFamily="18" charset="2"/>
              </a:rPr>
              <a:t>SÓ NO ANEXO 13 ( QUALITATIVO)</a:t>
            </a:r>
          </a:p>
          <a:p>
            <a:pPr algn="ctr">
              <a:spcBef>
                <a:spcPct val="65000"/>
              </a:spcBef>
              <a:buClr>
                <a:schemeClr val="accent2"/>
              </a:buClr>
              <a:buNone/>
            </a:pPr>
            <a:r>
              <a:rPr lang="pt-BR" dirty="0" smtClean="0">
                <a:latin typeface="Calibri" pitchFamily="34" charset="0"/>
                <a:sym typeface="Symbol" pitchFamily="18" charset="2"/>
              </a:rPr>
              <a:t>Insalubridade de grau mínimo</a:t>
            </a:r>
          </a:p>
          <a:p>
            <a:pPr>
              <a:spcBef>
                <a:spcPct val="25000"/>
              </a:spcBef>
              <a:buClr>
                <a:schemeClr val="accent2"/>
              </a:buClr>
            </a:pPr>
            <a:r>
              <a:rPr lang="pt-BR" dirty="0" smtClean="0">
                <a:latin typeface="Calibri" pitchFamily="34" charset="0"/>
                <a:sym typeface="Symbol" pitchFamily="18" charset="2"/>
              </a:rPr>
              <a:t>Fabricação e transporte de cal e cimento nas fases de grande exposição a poeiras.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ransition spd="med" advTm="484">
    <p:zoom dir="in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98588"/>
            <a:ext cx="7772400" cy="5154612"/>
          </a:xfrm>
        </p:spPr>
        <p:txBody>
          <a:bodyPr/>
          <a:lstStyle/>
          <a:p>
            <a:pPr algn="ctr">
              <a:spcBef>
                <a:spcPct val="10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pt-BR" sz="3600" dirty="0" smtClean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ACGIH</a:t>
            </a:r>
            <a:endParaRPr lang="pt-BR" dirty="0" smtClean="0">
              <a:latin typeface="Calibri" pitchFamily="34" charset="0"/>
              <a:sym typeface="Symbol" pitchFamily="18" charset="2"/>
            </a:endParaRPr>
          </a:p>
          <a:p>
            <a:pPr algn="ctr">
              <a:spcBef>
                <a:spcPct val="65000"/>
              </a:spcBef>
              <a:buClr>
                <a:schemeClr val="accent2"/>
              </a:buClr>
              <a:buNone/>
            </a:pPr>
            <a:r>
              <a:rPr lang="pt-BR" dirty="0" err="1" smtClean="0">
                <a:latin typeface="Calibri" pitchFamily="34" charset="0"/>
                <a:sym typeface="Symbol" pitchFamily="18" charset="2"/>
              </a:rPr>
              <a:t>TLV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 = 1 </a:t>
            </a:r>
            <a:r>
              <a:rPr lang="pt-BR" dirty="0" err="1" smtClean="0">
                <a:latin typeface="Calibri" pitchFamily="34" charset="0"/>
                <a:sym typeface="Symbol" pitchFamily="18" charset="2"/>
              </a:rPr>
              <a:t>mg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/m3 </a:t>
            </a:r>
            <a:r>
              <a:rPr lang="pt-BR" baseline="30000" dirty="0" smtClean="0">
                <a:latin typeface="Calibri" pitchFamily="34" charset="0"/>
                <a:sym typeface="Symbol" pitchFamily="18" charset="2"/>
              </a:rPr>
              <a:t>(E,R) </a:t>
            </a:r>
            <a:r>
              <a:rPr lang="pt-BR" dirty="0" smtClean="0">
                <a:latin typeface="Calibri" pitchFamily="34" charset="0"/>
                <a:sym typeface="Symbol" pitchFamily="18" charset="2"/>
              </a:rPr>
              <a:t> (A4)</a:t>
            </a:r>
          </a:p>
          <a:p>
            <a:pPr>
              <a:spcBef>
                <a:spcPct val="65000"/>
              </a:spcBef>
              <a:buClr>
                <a:schemeClr val="accent2"/>
              </a:buClr>
            </a:pPr>
            <a:endParaRPr lang="pt-BR" baseline="30000" dirty="0" smtClean="0">
              <a:latin typeface="Calibri" pitchFamily="34" charset="0"/>
              <a:sym typeface="Symbol" pitchFamily="18" charset="2"/>
            </a:endParaRPr>
          </a:p>
          <a:p>
            <a:pPr algn="ctr">
              <a:spcBef>
                <a:spcPct val="65000"/>
              </a:spcBef>
              <a:buClr>
                <a:schemeClr val="accent2"/>
              </a:buClr>
              <a:buNone/>
            </a:pPr>
            <a:r>
              <a:rPr lang="pt-BR" dirty="0" smtClean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EFEITOS SOBRE A SAÚDE</a:t>
            </a:r>
          </a:p>
          <a:p>
            <a:pPr algn="ctr">
              <a:spcBef>
                <a:spcPct val="65000"/>
              </a:spcBef>
              <a:buClr>
                <a:schemeClr val="accent2"/>
              </a:buClr>
              <a:buNone/>
            </a:pPr>
            <a:r>
              <a:rPr lang="pt-BR" dirty="0" smtClean="0">
                <a:latin typeface="Calibri" pitchFamily="34" charset="0"/>
                <a:sym typeface="Symbol" pitchFamily="18" charset="2"/>
              </a:rPr>
              <a:t>FUNÇÃO PULMONAR, ASMA, SINTOMAS RESPIRATÓRIOS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569913"/>
            <a:ext cx="7772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>
              <a:defRPr/>
            </a:pPr>
            <a:r>
              <a:rPr lang="pt-BR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LIMITE DE TOLERÂNCIA - </a:t>
            </a:r>
            <a:r>
              <a:rPr lang="pt-BR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CIMENTO</a:t>
            </a:r>
            <a:endParaRPr lang="pt-BR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712E9-3418-437D-BB0F-5D4E6F7B4261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ransition spd="med" advTm="15">
    <p:zoom dir="in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2771" y="806903"/>
            <a:ext cx="8229600" cy="847725"/>
          </a:xfrm>
        </p:spPr>
        <p:txBody>
          <a:bodyPr/>
          <a:lstStyle/>
          <a:p>
            <a:pPr algn="ctr" eaLnBrk="1" hangingPunct="1"/>
            <a:r>
              <a:rPr lang="de-DE" dirty="0" smtClean="0"/>
              <a:t> </a:t>
            </a:r>
            <a:r>
              <a:rPr lang="de-DE" b="1" dirty="0" smtClean="0"/>
              <a:t>BOAS PRÁTICAS DE TRABALHO</a:t>
            </a:r>
            <a:endParaRPr lang="de-DE" dirty="0" smtClean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300038" y="1992086"/>
            <a:ext cx="8532812" cy="4419827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/>
              <a:t>NÃO É SUFICIENTE ATENDER APENAS O DISPOSTO NA NR-15</a:t>
            </a:r>
          </a:p>
          <a:p>
            <a:pPr algn="ctr">
              <a:spcBef>
                <a:spcPct val="80000"/>
              </a:spcBef>
              <a:buFont typeface="Wingdings" pitchFamily="2" charset="2"/>
              <a:buNone/>
            </a:pPr>
            <a:r>
              <a:rPr lang="pt-BR" sz="5000" dirty="0" smtClean="0">
                <a:solidFill>
                  <a:srgbClr val="FF0000"/>
                </a:solidFill>
              </a:rPr>
              <a:t>TEM QUE SER CUMPRIDA A NR-9</a:t>
            </a:r>
            <a:br>
              <a:rPr lang="pt-BR" sz="5000" dirty="0" smtClean="0">
                <a:solidFill>
                  <a:srgbClr val="FF0000"/>
                </a:solidFill>
              </a:rPr>
            </a:br>
            <a:r>
              <a:rPr lang="pt-BR" sz="5000" dirty="0" smtClean="0">
                <a:solidFill>
                  <a:srgbClr val="FF0000"/>
                </a:solidFill>
              </a:rPr>
              <a:t> ADOÇÃO DE MEDIDAS DE CONTROLE QUE REALMENTE PROTEJAM O TRABALHADOR</a:t>
            </a:r>
          </a:p>
          <a:p>
            <a:pPr algn="ctr">
              <a:spcBef>
                <a:spcPct val="80000"/>
              </a:spcBef>
              <a:buFont typeface="Wingdings" pitchFamily="2" charset="2"/>
              <a:buNone/>
            </a:pPr>
            <a:r>
              <a:rPr lang="pt-BR" sz="5000" dirty="0" smtClean="0">
                <a:solidFill>
                  <a:srgbClr val="FF0000"/>
                </a:solidFill>
              </a:rPr>
              <a:t>USAR SEMPRE, OS LIMITES MAIS ATUAIS DISPONÍVEIS  </a:t>
            </a:r>
            <a:endParaRPr lang="pt-BR" sz="5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ransition spd="med" advTm="0">
    <p:zoom dir="in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1998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3600" dirty="0" smtClean="0"/>
              <a:t>FALTA DE CONTROLE DOS AGENTES AMBIENTAIS 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200" dirty="0" smtClean="0"/>
              <a:t>CONSEQUÊNCIAS</a:t>
            </a:r>
          </a:p>
          <a:p>
            <a:pPr>
              <a:buNone/>
            </a:pPr>
            <a:endParaRPr lang="pt-BR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t-BR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TRABALHADORES</a:t>
            </a:r>
          </a:p>
          <a:p>
            <a:pPr algn="ctr">
              <a:buNone/>
            </a:pPr>
            <a:endParaRPr lang="pt-BR" sz="3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EMPRESAS</a:t>
            </a: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192082" y="3521089"/>
            <a:ext cx="622300" cy="936625"/>
          </a:xfrm>
          <a:prstGeom prst="downArrow">
            <a:avLst>
              <a:gd name="adj1" fmla="val 50000"/>
              <a:gd name="adj2" fmla="val 37628"/>
            </a:avLst>
          </a:prstGeom>
          <a:solidFill>
            <a:srgbClr val="3399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pt-BR" b="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ransition spd="med" advTm="0">
    <p:zoom dir="in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CONSEQUÊNCIAS PARA O TRABALHADOR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623792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</a:pPr>
            <a:r>
              <a:rPr lang="pt-BR" dirty="0" smtClean="0"/>
              <a:t>A NÃO OBEDIÊNCIA AOS LIMITES DE EXPOSIÇÃO (LIMITES DE TOLERÂNCIA) PODE CAUSAR </a:t>
            </a:r>
            <a:r>
              <a:rPr lang="pt-BR" dirty="0" smtClean="0">
                <a:solidFill>
                  <a:srgbClr val="FF0000"/>
                </a:solidFill>
              </a:rPr>
              <a:t>DOENÇAS </a:t>
            </a:r>
            <a:r>
              <a:rPr lang="pt-BR" dirty="0" smtClean="0"/>
              <a:t>AO LONGO DOS ANOS.</a:t>
            </a:r>
          </a:p>
          <a:p>
            <a:pPr>
              <a:buFontTx/>
              <a:buNone/>
            </a:pPr>
            <a:r>
              <a:rPr lang="pt-BR" dirty="0" smtClean="0"/>
              <a:t>EXEMPLOS:</a:t>
            </a:r>
          </a:p>
          <a:p>
            <a:pPr>
              <a:buFontTx/>
              <a:buNone/>
            </a:pPr>
            <a:endParaRPr lang="pt-BR" dirty="0" smtClean="0"/>
          </a:p>
          <a:p>
            <a:r>
              <a:rPr lang="pt-BR" dirty="0" smtClean="0"/>
              <a:t>RUÍDO		      	</a:t>
            </a:r>
            <a:r>
              <a:rPr lang="pt-BR" dirty="0" smtClean="0">
                <a:solidFill>
                  <a:srgbClr val="FF0000"/>
                </a:solidFill>
              </a:rPr>
              <a:t>PERDA AUDITIVA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pPr marL="3673475" indent="4763">
              <a:spcBef>
                <a:spcPts val="0"/>
              </a:spcBef>
              <a:buNone/>
            </a:pPr>
            <a:r>
              <a:rPr lang="pt-BR" dirty="0" smtClean="0">
                <a:solidFill>
                  <a:srgbClr val="FF0000"/>
                </a:solidFill>
              </a:rPr>
              <a:t>CÂNCER</a:t>
            </a:r>
          </a:p>
          <a:p>
            <a:pPr>
              <a:spcBef>
                <a:spcPts val="1800"/>
              </a:spcBef>
            </a:pPr>
            <a:r>
              <a:rPr lang="pt-BR" dirty="0" smtClean="0"/>
              <a:t>AG. QUÍM.                 	</a:t>
            </a:r>
            <a:r>
              <a:rPr lang="pt-BR" dirty="0" smtClean="0">
                <a:solidFill>
                  <a:srgbClr val="FF0000"/>
                </a:solidFill>
              </a:rPr>
              <a:t>SILICOSE</a:t>
            </a:r>
          </a:p>
          <a:p>
            <a:pPr marL="3673475" indent="4763">
              <a:spcBef>
                <a:spcPts val="1200"/>
              </a:spcBef>
              <a:buNone/>
            </a:pPr>
            <a:r>
              <a:rPr lang="pt-BR" dirty="0" smtClean="0">
                <a:solidFill>
                  <a:srgbClr val="FF0000"/>
                </a:solidFill>
              </a:rPr>
              <a:t>ALTERAÇÕES SNC</a:t>
            </a:r>
          </a:p>
          <a:p>
            <a:pPr marL="3673475" indent="4763">
              <a:spcBef>
                <a:spcPts val="1200"/>
              </a:spcBef>
              <a:buNone/>
            </a:pPr>
            <a:r>
              <a:rPr lang="pt-BR" dirty="0" smtClean="0">
                <a:solidFill>
                  <a:srgbClr val="FF0000"/>
                </a:solidFill>
              </a:rPr>
              <a:t>ETC.</a:t>
            </a:r>
          </a:p>
          <a:p>
            <a:pPr lvl="8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309935" y="3520887"/>
            <a:ext cx="1371600" cy="381000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" name="Chave esquerda 5"/>
          <p:cNvSpPr/>
          <p:nvPr/>
        </p:nvSpPr>
        <p:spPr>
          <a:xfrm>
            <a:off x="3574300" y="4161655"/>
            <a:ext cx="308114" cy="1878496"/>
          </a:xfrm>
          <a:prstGeom prst="leftBrace">
            <a:avLst/>
          </a:prstGeom>
          <a:ln w="127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318656" y="4844143"/>
            <a:ext cx="1341107" cy="451116"/>
          </a:xfrm>
          <a:prstGeom prst="rightArrow">
            <a:avLst>
              <a:gd name="adj1" fmla="val 50000"/>
              <a:gd name="adj2" fmla="val 90000"/>
            </a:avLst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ransition spd="med" advTm="31">
    <p:zoom dir="in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CONSEQUÊNCIAS PARA A EMPRESA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62379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pt-BR" sz="2800" dirty="0" smtClean="0"/>
          </a:p>
          <a:p>
            <a:pPr algn="ctr">
              <a:buFontTx/>
              <a:buNone/>
            </a:pPr>
            <a:r>
              <a:rPr lang="pt-BR" sz="3600" dirty="0" smtClean="0"/>
              <a:t>RESPONSABILIDADE CIVIL </a:t>
            </a:r>
          </a:p>
          <a:p>
            <a:pPr algn="ctr">
              <a:buFontTx/>
              <a:buNone/>
            </a:pPr>
            <a:r>
              <a:rPr lang="pt-BR" sz="3600" dirty="0" smtClean="0"/>
              <a:t>(dano moral e danos materiais)</a:t>
            </a:r>
          </a:p>
          <a:p>
            <a:pPr algn="ctr">
              <a:spcBef>
                <a:spcPct val="220000"/>
              </a:spcBef>
              <a:buFontTx/>
              <a:buNone/>
            </a:pPr>
            <a:r>
              <a:rPr lang="pt-BR" sz="3600" dirty="0" smtClean="0">
                <a:solidFill>
                  <a:srgbClr val="FF0000"/>
                </a:solidFill>
              </a:rPr>
              <a:t>RESPONSABILIDADE CRIMINAL</a:t>
            </a:r>
          </a:p>
          <a:p>
            <a:pPr algn="just">
              <a:buFontTx/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ransition spd="med" advTm="78">
    <p:zoom dir="in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230464" y="1379883"/>
            <a:ext cx="8532812" cy="4545013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</a:rPr>
              <a:t>É URGENTE IMPLANTAR BOAS PRÁTICAS DE TRABALHO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</a:rPr>
              <a:t>E FORNECER AOS TRABALHADORES AMBIENTES SAUDÁVEIS QUE LHES PERMITAM CHEGAR NA VELHICE ÍNTEGROS E COM BOA SAÚDE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ransition spd="med" advTm="203">
    <p:zoom dir="in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230464" y="1379883"/>
            <a:ext cx="8532812" cy="454501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</a:rPr>
              <a:t>OBRIGADA PELA ATENÇÃO</a:t>
            </a:r>
          </a:p>
          <a:p>
            <a:pPr algn="ctr" eaLnBrk="1" hangingPunct="1">
              <a:buFont typeface="Wingdings" pitchFamily="2" charset="2"/>
              <a:buNone/>
            </a:pPr>
            <a:endParaRPr lang="pt-BR" sz="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</a:rPr>
              <a:t>Irene Saad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</a:rPr>
              <a:t>Irene@saadadvocacia.com.br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</a:rPr>
              <a:t>11 3262-0321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ransition spd="med" advTm="202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9113"/>
            <a:ext cx="8229600" cy="660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de-DE" sz="4500" b="1" smtClean="0"/>
              <a:t>ADICIONAL DE INSALUBRIDADE</a:t>
            </a:r>
            <a:endParaRPr lang="de-DE" sz="45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93688" y="1370013"/>
            <a:ext cx="8421687" cy="50768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spcBef>
                <a:spcPts val="2400"/>
              </a:spcBef>
              <a:buFont typeface="Wingdings" pitchFamily="2" charset="2"/>
              <a:buNone/>
            </a:pPr>
            <a:r>
              <a:rPr lang="pt-BR" sz="3300" dirty="0" smtClean="0"/>
              <a:t> </a:t>
            </a:r>
            <a:r>
              <a:rPr lang="pt-BR" sz="4000" dirty="0" smtClean="0"/>
              <a:t>CLT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pt-BR" sz="3200" dirty="0" smtClean="0"/>
              <a:t>Só em 1977, com a Lei 6.514, que alterou todo o Capítulo V, é que foi incluído o adicional de insalubridade na CLT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pt-BR" sz="2600" dirty="0" smtClean="0"/>
              <a:t>Art. 192 - </a:t>
            </a:r>
            <a:r>
              <a:rPr lang="pt-BR" sz="2600" dirty="0" smtClean="0">
                <a:solidFill>
                  <a:srgbClr val="FF0000"/>
                </a:solidFill>
              </a:rPr>
              <a:t>O exercício de trabalho em condições insalubres</a:t>
            </a:r>
            <a:r>
              <a:rPr lang="pt-BR" sz="2600" dirty="0" smtClean="0"/>
              <a:t>, acima dos limites de tolerância estabelecidos pelo Ministério do Trabalho, </a:t>
            </a:r>
            <a:r>
              <a:rPr lang="pt-BR" sz="2600" dirty="0" smtClean="0">
                <a:solidFill>
                  <a:srgbClr val="FF0000"/>
                </a:solidFill>
              </a:rPr>
              <a:t>assegura a percepção de adicional </a:t>
            </a:r>
            <a:r>
              <a:rPr lang="pt-BR" sz="2600" dirty="0" smtClean="0"/>
              <a:t>respectivamente de 40% (quarenta por cento), 20% (vinte por cento) e 10% (dez por cento) do salário-mínimo da região, segundo se classifiquem nos graus máximo, médio e mínimo. </a:t>
            </a:r>
            <a:r>
              <a:rPr lang="pt-BR" sz="2600" dirty="0" smtClean="0">
                <a:solidFill>
                  <a:srgbClr val="FF0000"/>
                </a:solidFill>
              </a:rPr>
              <a:t>(Redação dada pela Lei n. 6.514/77)</a:t>
            </a:r>
            <a:endParaRPr lang="pt-BR" sz="2600" i="1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med" advTm="29406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CONSTITUIÇÃO FEDERAL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CONSTITUIÇÃO DE 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1988</a:t>
            </a: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sz="2800" dirty="0" smtClean="0"/>
              <a:t>Art.. 7º São direitos dos trabalhadores urbanos e rurais, além de outros que visem à melhoria de sua condição social: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800" dirty="0" smtClean="0"/>
              <a:t>	.....</a:t>
            </a:r>
          </a:p>
          <a:p>
            <a:pPr algn="just">
              <a:lnSpc>
                <a:spcPct val="90000"/>
              </a:lnSpc>
              <a:buNone/>
            </a:pPr>
            <a:r>
              <a:rPr lang="pt-BR" sz="2800" dirty="0" smtClean="0"/>
              <a:t>	XXII - redução dos riscos inerentes ao trabalho, por meio de normas de saúde, </a:t>
            </a:r>
            <a:r>
              <a:rPr lang="pt-BR" sz="2800" dirty="0" smtClean="0">
                <a:solidFill>
                  <a:srgbClr val="FF0000"/>
                </a:solidFill>
              </a:rPr>
              <a:t>higiene</a:t>
            </a:r>
            <a:r>
              <a:rPr lang="pt-BR" sz="2800" dirty="0" smtClean="0"/>
              <a:t> e segurança;</a:t>
            </a:r>
          </a:p>
          <a:p>
            <a:pPr algn="just">
              <a:lnSpc>
                <a:spcPct val="90000"/>
              </a:lnSpc>
              <a:buNone/>
            </a:pPr>
            <a:r>
              <a:rPr lang="pt-BR" sz="2800" dirty="0" smtClean="0"/>
              <a:t>	XXIII - </a:t>
            </a:r>
            <a:r>
              <a:rPr lang="pt-BR" sz="2800" dirty="0" smtClean="0">
                <a:solidFill>
                  <a:srgbClr val="FF0000"/>
                </a:solidFill>
              </a:rPr>
              <a:t>adicional de remuneração para as atividades penosas, insalubres ou perigosas</a:t>
            </a:r>
            <a:r>
              <a:rPr lang="pt-BR" sz="2800" dirty="0" smtClean="0"/>
              <a:t>, na forma da lei;</a:t>
            </a:r>
          </a:p>
          <a:p>
            <a:pPr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 advTm="14118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84582"/>
            <a:ext cx="8424936" cy="864705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OUTROS MARCOS HISTÓRICOS DA PREVENÇÃO DE ACIDENTES E DOENÇAS OCUPACIONAIS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28191"/>
            <a:ext cx="8893175" cy="4363279"/>
          </a:xfrm>
        </p:spPr>
        <p:txBody>
          <a:bodyPr>
            <a:normAutofit fontScale="92500"/>
          </a:bodyPr>
          <a:lstStyle/>
          <a:p>
            <a:pPr>
              <a:spcBef>
                <a:spcPct val="35000"/>
              </a:spcBef>
              <a:buFont typeface="Wingdings" pitchFamily="2" charset="2"/>
              <a:buNone/>
              <a:tabLst>
                <a:tab pos="1520825" algn="l"/>
              </a:tabLst>
            </a:pP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1967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DEC-LEI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229 – ALTERA A CLT E TORNA 	OBRIGATÓRIO O SERVIÇO ESPECIALIZADO </a:t>
            </a:r>
          </a:p>
          <a:p>
            <a:pPr>
              <a:spcBef>
                <a:spcPct val="35000"/>
              </a:spcBef>
              <a:buNone/>
              <a:tabLst>
                <a:tab pos="1520825" algn="l"/>
              </a:tabLst>
            </a:pP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pt-BR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INÍCIO DAS ATIVIDADES DA 				FUNDACENTRO (criada em 1966)</a:t>
            </a:r>
          </a:p>
          <a:p>
            <a:pPr marL="1520825" lvl="1" indent="-1520825">
              <a:spcBef>
                <a:spcPct val="35000"/>
              </a:spcBef>
              <a:buNone/>
              <a:tabLst>
                <a:tab pos="1520825" algn="l"/>
              </a:tabLst>
            </a:pPr>
            <a:r>
              <a:rPr lang="pt-BR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1972	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PORTARIA 3.237 – REGULAMENTA  O SERVIÇO ESPECIALIZADO</a:t>
            </a:r>
          </a:p>
          <a:p>
            <a:pPr>
              <a:spcBef>
                <a:spcPct val="35000"/>
              </a:spcBef>
              <a:buNone/>
              <a:tabLst>
                <a:tab pos="1520825" algn="l"/>
              </a:tabLst>
            </a:pP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1977   	NOVA   REDAÇÃO   PARA   O 	    			CAPÍTULO  V  DA  CLT</a:t>
            </a:r>
          </a:p>
          <a:p>
            <a:pPr>
              <a:spcBef>
                <a:spcPct val="30000"/>
              </a:spcBef>
              <a:buFontTx/>
              <a:buNone/>
              <a:tabLst>
                <a:tab pos="1520825" algn="l"/>
              </a:tabLst>
            </a:pPr>
            <a:r>
              <a:rPr lang="pt-BR" dirty="0" smtClean="0"/>
              <a:t>		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 advTm="111385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605" y="964096"/>
            <a:ext cx="8424936" cy="1202633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OUTROS MARCOS HISTÓRICOS DA PREVENÇÃO DE ACIDENTES E DOENÇAS OCUPACIONAIS</a:t>
            </a:r>
            <a:endParaRPr lang="pt-BR" sz="3200" dirty="0" smtClean="0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518048"/>
            <a:ext cx="8893175" cy="4089126"/>
          </a:xfrm>
        </p:spPr>
        <p:txBody>
          <a:bodyPr>
            <a:normAutofit fontScale="77500" lnSpcReduction="20000"/>
          </a:bodyPr>
          <a:lstStyle/>
          <a:p>
            <a:pPr marL="1438275" indent="-1438275">
              <a:spcBef>
                <a:spcPts val="1800"/>
              </a:spcBef>
              <a:buFont typeface="Wingdings" pitchFamily="2" charset="2"/>
              <a:buNone/>
              <a:tabLst>
                <a:tab pos="1428750" algn="l"/>
              </a:tabLst>
            </a:pP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1978</a:t>
            </a:r>
            <a:r>
              <a:rPr lang="pt-B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	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PORTARIA  3.214  CONSOLIDA  A  LEGISLAÇÃO  EM  SAÚDE  OCUPACIONAL EM NRs. </a:t>
            </a:r>
          </a:p>
          <a:p>
            <a:pPr>
              <a:spcBef>
                <a:spcPts val="3000"/>
              </a:spcBef>
              <a:spcAft>
                <a:spcPts val="1200"/>
              </a:spcAft>
              <a:buFont typeface="Monotype Sorts" pitchFamily="2" charset="2"/>
              <a:buNone/>
              <a:tabLst>
                <a:tab pos="1428750" algn="l"/>
              </a:tabLst>
            </a:pP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1994</a:t>
            </a:r>
            <a:r>
              <a:rPr lang="pt-BR" dirty="0" smtClean="0"/>
              <a:t>	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NOVA REDAÇÃO PARA A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-9, 				INSTITUINDO A OBRIGATORIEDADE DE 		IMPLANTAÇÃO DO </a:t>
            </a:r>
            <a:r>
              <a:rPr lang="pt-BR" dirty="0" smtClean="0">
                <a:solidFill>
                  <a:srgbClr val="0000FF"/>
                </a:solidFill>
              </a:rPr>
              <a:t>	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PROGRAMA DE 			PREVENÇÃO DE RISCOS AMBIENTAIS – PPRA)</a:t>
            </a:r>
            <a:endParaRPr lang="pt-BR" dirty="0" smtClean="0"/>
          </a:p>
          <a:p>
            <a:pPr marL="1438275" indent="-1438275">
              <a:spcBef>
                <a:spcPct val="35000"/>
              </a:spcBef>
              <a:spcAft>
                <a:spcPts val="1200"/>
              </a:spcAft>
              <a:buFont typeface="Monotype Sorts" pitchFamily="2" charset="2"/>
              <a:buNone/>
              <a:tabLst>
                <a:tab pos="1428750" algn="l"/>
              </a:tabLst>
            </a:pP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1994</a:t>
            </a:r>
            <a:r>
              <a:rPr lang="pt-BR" dirty="0" smtClean="0"/>
              <a:t>	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-7 – PCMSO  - PROGRAMA DE CONTROLE MÉDICO DE SAÚDE OCUPACIONAL</a:t>
            </a:r>
            <a:r>
              <a:rPr lang="pt-BR" dirty="0" smtClean="0"/>
              <a:t>		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  <a:tabLst>
                <a:tab pos="1428750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800"/>
              </a:spcBef>
              <a:buFontTx/>
              <a:buNone/>
              <a:tabLst>
                <a:tab pos="1428750" algn="l"/>
              </a:tabLst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med" advTm="59951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16429"/>
            <a:ext cx="9144000" cy="244928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/>
              <a:t>CLT – Capítulo V</a:t>
            </a:r>
            <a:r>
              <a:rPr lang="pt-BR" sz="3600" b="1" dirty="0"/>
              <a:t/>
            </a:r>
            <a:br>
              <a:rPr lang="pt-BR" sz="3600" b="1" dirty="0"/>
            </a:br>
            <a:r>
              <a:rPr lang="pt-BR" b="1" dirty="0"/>
              <a:t>DA SEGURANÇA E DA MEDICINA DO TRABALHO </a:t>
            </a:r>
            <a:r>
              <a:rPr lang="pt-BR" sz="2800" dirty="0"/>
              <a:t/>
            </a:r>
            <a:br>
              <a:rPr lang="pt-BR" sz="2800" dirty="0"/>
            </a:br>
            <a:endParaRPr lang="pt-BR" sz="3100" dirty="0">
              <a:solidFill>
                <a:srgbClr val="FF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81350"/>
            <a:ext cx="8229600" cy="3090661"/>
          </a:xfrm>
        </p:spPr>
        <p:txBody>
          <a:bodyPr/>
          <a:lstStyle/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pt-BR" sz="3200" dirty="0" smtClean="0"/>
              <a:t>Em 1977 este capítulo da CLT foi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pt-BR" sz="3200" dirty="0" smtClean="0"/>
              <a:t>completamente alterado pela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Lei n. 6.514/1977</a:t>
            </a:r>
            <a:r>
              <a:rPr lang="pt-BR" sz="3200" dirty="0" smtClean="0"/>
              <a:t>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pt-BR" sz="3200" dirty="0" smtClean="0"/>
              <a:t>Art. 154 a Art. 201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8593-F786-42DF-81E1-1772243A07E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 spd="med" advTm="21372"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7|24.2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6|4.9|1.4|0.5|0.7|0.7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737373"/>
      </a:lt2>
      <a:accent1>
        <a:srgbClr val="2A79D0"/>
      </a:accent1>
      <a:accent2>
        <a:srgbClr val="919191"/>
      </a:accent2>
      <a:accent3>
        <a:srgbClr val="FFFFFF"/>
      </a:accent3>
      <a:accent4>
        <a:srgbClr val="000000"/>
      </a:accent4>
      <a:accent5>
        <a:srgbClr val="ACBEE4"/>
      </a:accent5>
      <a:accent6>
        <a:srgbClr val="838383"/>
      </a:accent6>
      <a:hlink>
        <a:srgbClr val="AEAFAE"/>
      </a:hlink>
      <a:folHlink>
        <a:srgbClr val="C9C9C9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737373"/>
        </a:lt2>
        <a:accent1>
          <a:srgbClr val="2A79D0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ACBEE4"/>
        </a:accent5>
        <a:accent6>
          <a:srgbClr val="838383"/>
        </a:accent6>
        <a:hlink>
          <a:srgbClr val="AEAF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Fluxo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uxo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Fluxo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uxo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Fluxo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uxo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10961</TotalTime>
  <Words>1639</Words>
  <Application>Microsoft Office PowerPoint</Application>
  <PresentationFormat>Apresentação na tela (4:3)</PresentationFormat>
  <Paragraphs>338</Paragraphs>
  <Slides>48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48</vt:i4>
      </vt:variant>
    </vt:vector>
  </HeadingPairs>
  <TitlesOfParts>
    <vt:vector size="52" baseType="lpstr">
      <vt:lpstr>PresentationLoad</vt:lpstr>
      <vt:lpstr>Fluxo</vt:lpstr>
      <vt:lpstr>Personalizar design</vt:lpstr>
      <vt:lpstr>Clip</vt:lpstr>
      <vt:lpstr>Slide 1</vt:lpstr>
      <vt:lpstr>CONSTITUIÇÃO FEDERAL</vt:lpstr>
      <vt:lpstr>CONSTITUIÇÃO FEDERAL</vt:lpstr>
      <vt:lpstr> ADICIONAL DE INSALUBRIDADE</vt:lpstr>
      <vt:lpstr>ADICIONAL DE INSALUBRIDADE</vt:lpstr>
      <vt:lpstr>CONSTITUIÇÃO FEDERAL</vt:lpstr>
      <vt:lpstr>OUTROS MARCOS HISTÓRICOS DA PREVENÇÃO DE ACIDENTES E DOENÇAS OCUPACIONAIS</vt:lpstr>
      <vt:lpstr>OUTROS MARCOS HISTÓRICOS DA PREVENÇÃO DE ACIDENTES E DOENÇAS OCUPACIONAIS</vt:lpstr>
      <vt:lpstr>   CLT – Capítulo V DA SEGURANÇA E DA MEDICINA DO TRABALHO  </vt:lpstr>
      <vt:lpstr>Ministro Arnaldo Prieto </vt:lpstr>
      <vt:lpstr>EDUARDO GABRIEL SAAD</vt:lpstr>
      <vt:lpstr>Elaboração da Portaria 3.214/78</vt:lpstr>
      <vt:lpstr>     Assim surgiu a   PORTARIA N. 3214/78   que   REGULAMENTA A LEI N. 6.514/77</vt:lpstr>
      <vt:lpstr>Slide 14</vt:lpstr>
      <vt:lpstr>Slide 15</vt:lpstr>
      <vt:lpstr>Slide 16</vt:lpstr>
      <vt:lpstr>   Elaboração da Portaria 3.214/78</vt:lpstr>
      <vt:lpstr>   Portaria 3.214/78 - NRs</vt:lpstr>
      <vt:lpstr>   Portaria 3.214/78 - NRs</vt:lpstr>
      <vt:lpstr>   Portaria 3.214/78 - NRs</vt:lpstr>
      <vt:lpstr>   Portaria 3.214/78 – novas NRs estabelecidas  a partir de 1997</vt:lpstr>
      <vt:lpstr>CLT – Capítulo VI DA SEGURANÇA E DA MEDICINA DO TRABALHO  (Lei n. 6.514/1977)</vt:lpstr>
      <vt:lpstr>   Portaria 3.214/78</vt:lpstr>
      <vt:lpstr>Slide 24</vt:lpstr>
      <vt:lpstr>   LIMITES DE TOLERÂNCIA - DEFINIÇÃO LEGAL - NR15</vt:lpstr>
      <vt:lpstr>   LIMITES DE TOLERÂNCIA - CONCEITO TÉCNICO</vt:lpstr>
      <vt:lpstr>NR-15 – Portaria 3214/78</vt:lpstr>
      <vt:lpstr>NR-15 – Portaria 3214/78</vt:lpstr>
      <vt:lpstr>Portaria 3214/78 - NR-15 – ANEXOS </vt:lpstr>
      <vt:lpstr>Portaria 3214/78 - NR-15 – ANEXOS </vt:lpstr>
      <vt:lpstr> NR-15 – Portaria 3214/78</vt:lpstr>
      <vt:lpstr>Slide 32</vt:lpstr>
      <vt:lpstr>Slide 33</vt:lpstr>
      <vt:lpstr>Slide 34</vt:lpstr>
      <vt:lpstr>   TOLUENO</vt:lpstr>
      <vt:lpstr>   ASBESTO</vt:lpstr>
      <vt:lpstr>   CLORETO DE VINILA</vt:lpstr>
      <vt:lpstr>   1,3 BUTADIENO</vt:lpstr>
      <vt:lpstr>   LIMITES DE TOLERÂNCIA - DEFINIÇÃO LEGAL - NR15</vt:lpstr>
      <vt:lpstr>NR-9 - PPRA</vt:lpstr>
      <vt:lpstr>LIMITE DE TOLERÂNCIA - CIMENTO</vt:lpstr>
      <vt:lpstr>Slide 42</vt:lpstr>
      <vt:lpstr> BOAS PRÁTICAS DE TRABALHO</vt:lpstr>
      <vt:lpstr>Slide 44</vt:lpstr>
      <vt:lpstr>CONSEQUÊNCIAS PARA O TRABALHADOR</vt:lpstr>
      <vt:lpstr>CONSEQUÊNCIAS PARA A EMPRESA</vt:lpstr>
      <vt:lpstr>Slide 47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Irene</dc:creator>
  <dc:description>PresentationLoad.com</dc:description>
  <cp:lastModifiedBy>Irene Saad</cp:lastModifiedBy>
  <cp:revision>1329</cp:revision>
  <dcterms:created xsi:type="dcterms:W3CDTF">2007-11-27T23:54:21Z</dcterms:created>
  <dcterms:modified xsi:type="dcterms:W3CDTF">2012-04-20T10:32:11Z</dcterms:modified>
</cp:coreProperties>
</file>