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5"/>
  </p:notesMasterIdLst>
  <p:sldIdLst>
    <p:sldId id="257" r:id="rId2"/>
    <p:sldId id="304" r:id="rId3"/>
    <p:sldId id="294" r:id="rId4"/>
    <p:sldId id="295" r:id="rId5"/>
    <p:sldId id="302" r:id="rId6"/>
    <p:sldId id="283" r:id="rId7"/>
    <p:sldId id="315" r:id="rId8"/>
    <p:sldId id="275" r:id="rId9"/>
    <p:sldId id="274" r:id="rId10"/>
    <p:sldId id="323" r:id="rId11"/>
    <p:sldId id="322" r:id="rId12"/>
    <p:sldId id="287" r:id="rId13"/>
    <p:sldId id="301" r:id="rId14"/>
    <p:sldId id="297" r:id="rId15"/>
    <p:sldId id="300" r:id="rId16"/>
    <p:sldId id="296" r:id="rId17"/>
    <p:sldId id="299" r:id="rId18"/>
    <p:sldId id="309" r:id="rId19"/>
    <p:sldId id="321" r:id="rId20"/>
    <p:sldId id="307" r:id="rId21"/>
    <p:sldId id="306" r:id="rId22"/>
    <p:sldId id="305" r:id="rId23"/>
    <p:sldId id="303" r:id="rId24"/>
    <p:sldId id="310" r:id="rId25"/>
    <p:sldId id="318" r:id="rId26"/>
    <p:sldId id="319" r:id="rId27"/>
    <p:sldId id="320" r:id="rId28"/>
    <p:sldId id="311" r:id="rId29"/>
    <p:sldId id="312" r:id="rId30"/>
    <p:sldId id="313" r:id="rId31"/>
    <p:sldId id="314" r:id="rId32"/>
    <p:sldId id="316" r:id="rId33"/>
    <p:sldId id="308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w"/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w"/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w"/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w"/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w"/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9" autoAdjust="0"/>
    <p:restoredTop sz="90886" autoAdjust="0"/>
  </p:normalViewPr>
  <p:slideViewPr>
    <p:cSldViewPr>
      <p:cViewPr varScale="1">
        <p:scale>
          <a:sx n="45" d="100"/>
          <a:sy n="45" d="100"/>
        </p:scale>
        <p:origin x="-10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4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242F37A0-7962-4208-9BB0-F1B5C8962B2B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2924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F37A0-7962-4208-9BB0-F1B5C8962B2B}" type="slidenum">
              <a:rPr lang="pt-BR" smtClean="0"/>
              <a:pPr/>
              <a:t>33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3251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53252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grpSp>
            <p:nvGrpSpPr>
              <p:cNvPr id="53253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53254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55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56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57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58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59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60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61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62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63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64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65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66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67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68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69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70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71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72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73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74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75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76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77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78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79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80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81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82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83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84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85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86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87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88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89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90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91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92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93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94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95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96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97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98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299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300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301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302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303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3304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</p:grpSp>
          <p:sp>
            <p:nvSpPr>
              <p:cNvPr id="53305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  <p:grpSp>
          <p:nvGrpSpPr>
            <p:cNvPr id="5330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53307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53308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53309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53310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  <p:grpSp>
          <p:nvGrpSpPr>
            <p:cNvPr id="53311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53312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53313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53314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</p:grpSp>
      <p:sp>
        <p:nvSpPr>
          <p:cNvPr id="53315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3316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3317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3318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3319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4321A1B-88D7-4B62-981C-9E02437A7668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1EF8C-CBB5-4CDC-A33A-00C591E2FE42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25896-7852-4365-AD01-1A98209FA125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C2821-8A1A-49F6-B561-21474D162B37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9A80B-1C20-43E9-B5AF-921860A4981C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7D68E-049A-4DA5-95D7-8D6CD24BAA13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BC1C4-D04D-4FA2-8E9E-62EE53035B86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85484-8B3B-4511-91A9-39469134756F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51922-046C-4EC8-8935-E9EBCE3347F5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18B3C-D841-4594-8F70-A8A58533507E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9BC66-4DBF-4C37-A470-DFE264902A2B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2227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52228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5222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3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3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3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3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3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3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3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3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3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3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4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4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4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4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4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4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4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4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4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4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5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</p:grpSp>
          <p:grpSp>
            <p:nvGrpSpPr>
              <p:cNvPr id="52251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5225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5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5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5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5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5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5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5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6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6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6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6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6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6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6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6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6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6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7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7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7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7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7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7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7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7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7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7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228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</p:grpSp>
        </p:grpSp>
        <p:sp>
          <p:nvSpPr>
            <p:cNvPr id="5228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5228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grpSp>
          <p:nvGrpSpPr>
            <p:cNvPr id="52283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52284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5228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52286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</p:grpSp>
      <p:sp>
        <p:nvSpPr>
          <p:cNvPr id="5228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5228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52289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pt-BR" dirty="0"/>
          </a:p>
        </p:txBody>
      </p:sp>
      <p:sp>
        <p:nvSpPr>
          <p:cNvPr id="52290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pt-BR" dirty="0"/>
          </a:p>
        </p:txBody>
      </p:sp>
      <p:sp>
        <p:nvSpPr>
          <p:cNvPr id="52291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fld id="{5B2AF8A3-C8AB-4940-83CB-5A326783E166}" type="slidenum">
              <a:rPr lang="pt-BR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obson.silva@fundacentro.gov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19200" y="1125538"/>
            <a:ext cx="64008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sz="4000" dirty="0">
              <a:latin typeface="Verdana" pitchFamily="34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sz="4000" dirty="0">
                <a:latin typeface="Arial" pitchFamily="34" charset="0"/>
              </a:rPr>
              <a:t>Segurança do Trabalho </a:t>
            </a:r>
            <a:r>
              <a:rPr lang="pt-BR" sz="4000" dirty="0" smtClean="0">
                <a:latin typeface="Arial" pitchFamily="34" charset="0"/>
              </a:rPr>
              <a:t>na Ind. Construção</a:t>
            </a:r>
            <a:endParaRPr lang="pt-BR" sz="4000" dirty="0">
              <a:latin typeface="Arial" pitchFamily="34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sz="4000" dirty="0">
              <a:solidFill>
                <a:srgbClr val="009900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sz="1600" dirty="0">
                <a:latin typeface="Verdana" pitchFamily="34" charset="0"/>
              </a:rPr>
              <a:t>Robson Rodrigues da Silva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sz="1600" dirty="0">
                <a:latin typeface="Verdana" pitchFamily="34" charset="0"/>
              </a:rPr>
              <a:t>Eng.º Civil e de Segurança do Trabalho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sz="1600" dirty="0">
                <a:latin typeface="Verdana" pitchFamily="34" charset="0"/>
              </a:rPr>
              <a:t>FUNDACENTRO - CRBA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130300" y="250825"/>
            <a:ext cx="3441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pt-BR" sz="2800" b="1" dirty="0">
              <a:latin typeface="Times New Roman" pitchFamily="18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827088" y="260350"/>
            <a:ext cx="3097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pt-BR" sz="2800" b="1" dirty="0">
              <a:latin typeface="Times New Roman" pitchFamily="18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68313" y="188913"/>
            <a:ext cx="3743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pt-BR" sz="2800" b="1" dirty="0">
              <a:latin typeface="Times New Roman" pitchFamily="18" charset="0"/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PCMAT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tx2"/>
                </a:solidFill>
                <a:latin typeface="Arial Narrow" pitchFamily="34" charset="0"/>
              </a:rPr>
              <a:t>Fazer </a:t>
            </a:r>
            <a:r>
              <a:rPr lang="pt-BR" b="1" dirty="0">
                <a:solidFill>
                  <a:schemeClr val="tx2"/>
                </a:solidFill>
                <a:latin typeface="Arial Narrow" pitchFamily="34" charset="0"/>
              </a:rPr>
              <a:t>a previsão dos riscos que derivam do processo produtivo;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t-BR" b="1" dirty="0">
                <a:solidFill>
                  <a:schemeClr val="tx2"/>
                </a:solidFill>
                <a:latin typeface="Arial Narrow" pitchFamily="34" charset="0"/>
              </a:rPr>
              <a:t>Determinar medidas de proteção e prevenção que evitem situações de riscos;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t-BR" b="1" dirty="0">
                <a:solidFill>
                  <a:schemeClr val="tx2"/>
                </a:solidFill>
                <a:latin typeface="Arial Narrow" pitchFamily="34" charset="0"/>
              </a:rPr>
              <a:t>Aplicar técnicas de execução que reduzam ao máximo os riscos e doenças do trabalho;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t-BR" b="1" dirty="0">
                <a:solidFill>
                  <a:schemeClr val="tx2"/>
                </a:solidFill>
                <a:latin typeface="Arial Narrow" pitchFamily="34" charset="0"/>
              </a:rPr>
              <a:t>Executar cronograma de ações preventivas em consonância ao cronograma físico-financeiro da obra.</a:t>
            </a:r>
            <a:endParaRPr lang="pt-BR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94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PCMAT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pt-BR" sz="2400" b="1" dirty="0">
                <a:solidFill>
                  <a:srgbClr val="000000"/>
                </a:solidFill>
                <a:latin typeface="Arial Narrow" pitchFamily="34" charset="0"/>
              </a:rPr>
              <a:t>Técnicos</a:t>
            </a:r>
            <a:r>
              <a:rPr lang="pt-BR" sz="3600" b="1" dirty="0">
                <a:solidFill>
                  <a:srgbClr val="000000"/>
                </a:solidFill>
                <a:latin typeface="Arial Narrow" pitchFamily="34" charset="0"/>
              </a:rPr>
              <a:t>:</a:t>
            </a:r>
            <a:endParaRPr lang="pt-BR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n"/>
            </a:pPr>
            <a:r>
              <a:rPr lang="pt-BR" sz="2400" b="1" dirty="0">
                <a:solidFill>
                  <a:srgbClr val="000000"/>
                </a:solidFill>
                <a:latin typeface="Arial Narrow" pitchFamily="34" charset="0"/>
              </a:rPr>
              <a:t>Análise de projetos das instalações, método e processos (plantas, reforma, layout);</a:t>
            </a:r>
          </a:p>
          <a:p>
            <a:pPr>
              <a:lnSpc>
                <a:spcPct val="80000"/>
              </a:lnSpc>
              <a:buFont typeface="Wingdings" pitchFamily="2" charset="2"/>
              <a:buChar char="n"/>
            </a:pPr>
            <a:r>
              <a:rPr lang="pt-BR" sz="2400" b="1" dirty="0">
                <a:solidFill>
                  <a:srgbClr val="000000"/>
                </a:solidFill>
                <a:latin typeface="Arial Narrow" pitchFamily="34" charset="0"/>
              </a:rPr>
              <a:t>Reconhecimento dos riscos ambientais;</a:t>
            </a:r>
          </a:p>
          <a:p>
            <a:pPr>
              <a:lnSpc>
                <a:spcPct val="80000"/>
              </a:lnSpc>
              <a:buFont typeface="Wingdings" pitchFamily="2" charset="2"/>
              <a:buChar char="n"/>
            </a:pPr>
            <a:r>
              <a:rPr lang="pt-BR" sz="2400" b="1" dirty="0">
                <a:solidFill>
                  <a:srgbClr val="000000"/>
                </a:solidFill>
                <a:latin typeface="Arial Narrow" pitchFamily="34" charset="0"/>
              </a:rPr>
              <a:t>Assessoramento na implementação de medidas de controle (orientações).</a:t>
            </a:r>
          </a:p>
          <a:p>
            <a:pPr>
              <a:lnSpc>
                <a:spcPct val="70000"/>
              </a:lnSpc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pt-BR" sz="2400" b="1" dirty="0">
                <a:solidFill>
                  <a:srgbClr val="000000"/>
                </a:solidFill>
                <a:latin typeface="Arial Narrow" pitchFamily="34" charset="0"/>
              </a:rPr>
              <a:t>Legais:</a:t>
            </a:r>
          </a:p>
          <a:p>
            <a:pPr>
              <a:lnSpc>
                <a:spcPct val="80000"/>
              </a:lnSpc>
              <a:buFont typeface="Wingdings" pitchFamily="2" charset="2"/>
              <a:buChar char="n"/>
            </a:pPr>
            <a:r>
              <a:rPr lang="pt-BR" sz="2400" b="1" dirty="0">
                <a:solidFill>
                  <a:srgbClr val="000000"/>
                </a:solidFill>
                <a:latin typeface="Arial Narrow" pitchFamily="34" charset="0"/>
              </a:rPr>
              <a:t>Interação com outras </a:t>
            </a:r>
            <a:r>
              <a:rPr lang="pt-BR" sz="2400" b="1" dirty="0" err="1">
                <a:solidFill>
                  <a:srgbClr val="000000"/>
                </a:solidFill>
                <a:latin typeface="Arial Narrow" pitchFamily="34" charset="0"/>
              </a:rPr>
              <a:t>NRs</a:t>
            </a:r>
            <a:r>
              <a:rPr lang="pt-BR" sz="2400" b="1" dirty="0">
                <a:solidFill>
                  <a:srgbClr val="000000"/>
                </a:solidFill>
                <a:latin typeface="Arial Narrow" pitchFamily="34" charset="0"/>
              </a:rPr>
              <a:t> (6, </a:t>
            </a:r>
            <a:r>
              <a:rPr lang="pt-BR" sz="2400" b="1" dirty="0" smtClean="0">
                <a:solidFill>
                  <a:srgbClr val="000000"/>
                </a:solidFill>
                <a:latin typeface="Arial Narrow" pitchFamily="34" charset="0"/>
              </a:rPr>
              <a:t>9, 10, 15, 16, </a:t>
            </a:r>
            <a:r>
              <a:rPr lang="pt-BR" sz="2400" b="1" dirty="0">
                <a:solidFill>
                  <a:srgbClr val="000000"/>
                </a:solidFill>
                <a:latin typeface="Arial Narrow" pitchFamily="34" charset="0"/>
              </a:rPr>
              <a:t>17 etc.);</a:t>
            </a:r>
          </a:p>
          <a:p>
            <a:pPr>
              <a:lnSpc>
                <a:spcPct val="80000"/>
              </a:lnSpc>
              <a:buFont typeface="Wingdings" pitchFamily="2" charset="2"/>
              <a:buChar char="n"/>
            </a:pPr>
            <a:r>
              <a:rPr lang="pt-BR" sz="2400" b="1" dirty="0">
                <a:solidFill>
                  <a:srgbClr val="000000"/>
                </a:solidFill>
                <a:latin typeface="Arial Narrow" pitchFamily="34" charset="0"/>
              </a:rPr>
              <a:t>Assessoramento técnico nas questões jurídicas (justiça do trabalho-perícias</a:t>
            </a:r>
            <a:r>
              <a:rPr lang="pt-BR" b="1" dirty="0">
                <a:solidFill>
                  <a:srgbClr val="000000"/>
                </a:solidFill>
                <a:latin typeface="Arial Narrow" pitchFamily="34" charset="0"/>
              </a:rPr>
              <a:t>).</a:t>
            </a:r>
            <a:endParaRPr lang="pt-BR" sz="4800" b="1" dirty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6470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79388" y="620713"/>
            <a:ext cx="86106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pt-BR" sz="1200" dirty="0">
              <a:latin typeface="DomCasual BT" pitchFamily="66" charset="0"/>
            </a:endParaRPr>
          </a:p>
          <a:p>
            <a:pPr lvl="1">
              <a:lnSpc>
                <a:spcPct val="130000"/>
              </a:lnSpc>
            </a:pPr>
            <a:endParaRPr lang="pt-BR" dirty="0">
              <a:latin typeface="DomCasual BT" pitchFamily="66" charset="0"/>
            </a:endParaRPr>
          </a:p>
          <a:p>
            <a:pPr lvl="1">
              <a:lnSpc>
                <a:spcPct val="130000"/>
              </a:lnSpc>
            </a:pPr>
            <a:r>
              <a:rPr lang="pt-BR" dirty="0">
                <a:latin typeface="Arial" pitchFamily="34" charset="0"/>
              </a:rPr>
              <a:t>Norma ainda é pouco conhecida pelos </a:t>
            </a:r>
            <a:r>
              <a:rPr lang="pt-BR" dirty="0" smtClean="0">
                <a:latin typeface="Arial" pitchFamily="34" charset="0"/>
              </a:rPr>
              <a:t>profissionais</a:t>
            </a:r>
          </a:p>
          <a:p>
            <a:pPr lvl="1">
              <a:lnSpc>
                <a:spcPct val="130000"/>
              </a:lnSpc>
            </a:pPr>
            <a:endParaRPr lang="pt-BR" dirty="0">
              <a:latin typeface="Arial" pitchFamily="34" charset="0"/>
            </a:endParaRPr>
          </a:p>
          <a:p>
            <a:pPr lvl="1">
              <a:lnSpc>
                <a:spcPct val="130000"/>
              </a:lnSpc>
              <a:buNone/>
            </a:pPr>
            <a:endParaRPr lang="pt-BR" dirty="0">
              <a:latin typeface="Arial" pitchFamily="34" charset="0"/>
            </a:endParaRPr>
          </a:p>
          <a:p>
            <a:pPr lvl="1">
              <a:lnSpc>
                <a:spcPct val="130000"/>
              </a:lnSpc>
            </a:pPr>
            <a:r>
              <a:rPr lang="pt-BR" dirty="0" smtClean="0">
                <a:latin typeface="Arial" pitchFamily="34" charset="0"/>
              </a:rPr>
              <a:t>Poucos </a:t>
            </a:r>
            <a:r>
              <a:rPr lang="pt-BR" dirty="0">
                <a:latin typeface="Arial" pitchFamily="34" charset="0"/>
              </a:rPr>
              <a:t>itens implicam em custo significativo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>
              <a:buFontTx/>
              <a:buNone/>
            </a:pPr>
            <a:r>
              <a:rPr lang="en-US" sz="3300" b="1" i="1" dirty="0">
                <a:latin typeface="Formal436 BT" pitchFamily="66" charset="0"/>
              </a:rPr>
              <a:t>     </a:t>
            </a:r>
            <a:r>
              <a:rPr lang="en-US" sz="3300" b="1" i="1" dirty="0">
                <a:latin typeface="Arial" pitchFamily="34" charset="0"/>
              </a:rPr>
              <a:t>Qual é o momento da implementação das medidas de controle dos riscos.</a:t>
            </a:r>
          </a:p>
          <a:p>
            <a:pPr marL="609600" indent="-609600" algn="just">
              <a:buFontTx/>
              <a:buAutoNum type="arabicPeriod"/>
            </a:pPr>
            <a:endParaRPr lang="en-US" sz="3100" dirty="0">
              <a:latin typeface="Arial" pitchFamily="34" charset="0"/>
            </a:endParaRPr>
          </a:p>
          <a:p>
            <a:pPr marL="990600" lvl="1" indent="-533400" algn="just">
              <a:buFont typeface="Wingdings" pitchFamily="2" charset="2"/>
              <a:buChar char="q"/>
            </a:pPr>
            <a:r>
              <a:rPr lang="en-US" sz="3200" dirty="0" smtClean="0">
                <a:latin typeface="Arial" pitchFamily="34" charset="0"/>
              </a:rPr>
              <a:t> E das Áreas </a:t>
            </a:r>
            <a:r>
              <a:rPr lang="en-US" sz="3200" dirty="0">
                <a:latin typeface="Arial" pitchFamily="34" charset="0"/>
              </a:rPr>
              <a:t>de Vivência</a:t>
            </a:r>
            <a:endParaRPr lang="pt-BR" sz="32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itchFamily="34" charset="0"/>
              </a:rPr>
              <a:t>Áreas de Vivência</a:t>
            </a:r>
          </a:p>
        </p:txBody>
      </p:sp>
      <p:sp>
        <p:nvSpPr>
          <p:cNvPr id="716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27088" y="1341438"/>
            <a:ext cx="7772400" cy="4462462"/>
          </a:xfrm>
        </p:spPr>
        <p:txBody>
          <a:bodyPr/>
          <a:lstStyle/>
          <a:p>
            <a:pPr>
              <a:lnSpc>
                <a:spcPct val="60000"/>
              </a:lnSpc>
              <a:buFontTx/>
              <a:buChar char=" "/>
            </a:pPr>
            <a:endParaRPr lang="pt-BR" dirty="0">
              <a:solidFill>
                <a:srgbClr val="000000"/>
              </a:solidFill>
            </a:endParaRPr>
          </a:p>
          <a:p>
            <a:pPr>
              <a:lnSpc>
                <a:spcPct val="60000"/>
              </a:lnSpc>
              <a:buFontTx/>
              <a:buChar char=" "/>
            </a:pPr>
            <a:endParaRPr lang="pt-BR" dirty="0">
              <a:solidFill>
                <a:srgbClr val="000000"/>
              </a:solidFill>
            </a:endParaRPr>
          </a:p>
          <a:p>
            <a:pPr>
              <a:lnSpc>
                <a:spcPct val="60000"/>
              </a:lnSpc>
              <a:buFontTx/>
              <a:buChar char=" "/>
            </a:pPr>
            <a:r>
              <a:rPr lang="pt-BR" dirty="0">
                <a:latin typeface="Arial" pitchFamily="34" charset="0"/>
              </a:rPr>
              <a:t>a) Instalações sanitárias;</a:t>
            </a:r>
          </a:p>
          <a:p>
            <a:pPr algn="just">
              <a:lnSpc>
                <a:spcPct val="60000"/>
              </a:lnSpc>
              <a:buFont typeface="Wingdings" pitchFamily="2" charset="2"/>
              <a:buNone/>
            </a:pPr>
            <a:r>
              <a:rPr lang="pt-BR" dirty="0">
                <a:latin typeface="Arial" pitchFamily="34" charset="0"/>
              </a:rPr>
              <a:t>	b) Vestiários;</a:t>
            </a:r>
          </a:p>
          <a:p>
            <a:pPr algn="just">
              <a:lnSpc>
                <a:spcPct val="60000"/>
              </a:lnSpc>
              <a:buFont typeface="Wingdings" pitchFamily="2" charset="2"/>
              <a:buNone/>
            </a:pPr>
            <a:r>
              <a:rPr lang="pt-BR" dirty="0">
                <a:latin typeface="Arial" pitchFamily="34" charset="0"/>
              </a:rPr>
              <a:t>	c) Alojamentos;</a:t>
            </a:r>
          </a:p>
          <a:p>
            <a:pPr algn="just">
              <a:lnSpc>
                <a:spcPct val="60000"/>
              </a:lnSpc>
              <a:buFont typeface="Wingdings" pitchFamily="2" charset="2"/>
              <a:buNone/>
            </a:pPr>
            <a:r>
              <a:rPr lang="pt-BR" dirty="0">
                <a:latin typeface="Arial" pitchFamily="34" charset="0"/>
              </a:rPr>
              <a:t>	d) Local de refeições;</a:t>
            </a:r>
          </a:p>
          <a:p>
            <a:pPr algn="just">
              <a:lnSpc>
                <a:spcPct val="60000"/>
              </a:lnSpc>
              <a:buFont typeface="Wingdings" pitchFamily="2" charset="2"/>
              <a:buNone/>
            </a:pPr>
            <a:r>
              <a:rPr lang="pt-BR" dirty="0">
                <a:latin typeface="Arial" pitchFamily="34" charset="0"/>
              </a:rPr>
              <a:t>	e) Lavanderia;</a:t>
            </a:r>
          </a:p>
          <a:p>
            <a:pPr algn="just">
              <a:lnSpc>
                <a:spcPct val="60000"/>
              </a:lnSpc>
              <a:buFont typeface="Wingdings" pitchFamily="2" charset="2"/>
              <a:buNone/>
            </a:pPr>
            <a:r>
              <a:rPr lang="pt-BR" dirty="0">
                <a:latin typeface="Arial" pitchFamily="34" charset="0"/>
              </a:rPr>
              <a:t>	f) Área de lazer;</a:t>
            </a:r>
          </a:p>
          <a:p>
            <a:pPr algn="just">
              <a:buFont typeface="Wingdings" pitchFamily="2" charset="2"/>
              <a:buNone/>
            </a:pPr>
            <a:r>
              <a:rPr lang="pt-BR" dirty="0">
                <a:latin typeface="Arial" pitchFamily="34" charset="0"/>
              </a:rPr>
              <a:t>	g)Ambulatório (50 ou mais trab.);</a:t>
            </a:r>
          </a:p>
          <a:p>
            <a:pPr algn="just">
              <a:buFontTx/>
              <a:buChar char=" "/>
            </a:pPr>
            <a:endParaRPr lang="pt-BR" sz="48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013" name="AutoShape 19"/>
          <p:cNvCxnSpPr>
            <a:cxnSpLocks noChangeShapeType="1"/>
          </p:cNvCxnSpPr>
          <p:nvPr/>
        </p:nvCxnSpPr>
        <p:spPr bwMode="auto">
          <a:xfrm flipV="1">
            <a:off x="2214563" y="2428875"/>
            <a:ext cx="0" cy="26574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71014" name="AutoShape 2"/>
          <p:cNvCxnSpPr>
            <a:cxnSpLocks noChangeShapeType="1"/>
          </p:cNvCxnSpPr>
          <p:nvPr/>
        </p:nvCxnSpPr>
        <p:spPr bwMode="auto">
          <a:xfrm>
            <a:off x="2143125" y="5000625"/>
            <a:ext cx="49545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61458" name="Freeform 18"/>
          <p:cNvSpPr>
            <a:spLocks/>
          </p:cNvSpPr>
          <p:nvPr/>
        </p:nvSpPr>
        <p:spPr bwMode="auto">
          <a:xfrm>
            <a:off x="2214563" y="2786063"/>
            <a:ext cx="4433887" cy="2206625"/>
          </a:xfrm>
          <a:custGeom>
            <a:avLst/>
            <a:gdLst>
              <a:gd name="T0" fmla="*/ 0 w 7116"/>
              <a:gd name="T1" fmla="*/ 3600 h 3600"/>
              <a:gd name="T2" fmla="*/ 2511 w 7116"/>
              <a:gd name="T3" fmla="*/ 0 h 3600"/>
              <a:gd name="T4" fmla="*/ 7116 w 7116"/>
              <a:gd name="T5" fmla="*/ 3600 h 3600"/>
              <a:gd name="T6" fmla="*/ 0 60000 65536"/>
              <a:gd name="T7" fmla="*/ 0 60000 65536"/>
              <a:gd name="T8" fmla="*/ 0 60000 65536"/>
              <a:gd name="T9" fmla="*/ 0 w 7116"/>
              <a:gd name="T10" fmla="*/ 0 h 3600"/>
              <a:gd name="T11" fmla="*/ 7116 w 7116"/>
              <a:gd name="T12" fmla="*/ 3600 h 3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16" h="3600">
                <a:moveTo>
                  <a:pt x="0" y="3600"/>
                </a:moveTo>
                <a:cubicBezTo>
                  <a:pt x="662" y="1800"/>
                  <a:pt x="1325" y="0"/>
                  <a:pt x="2511" y="0"/>
                </a:cubicBezTo>
                <a:cubicBezTo>
                  <a:pt x="3697" y="0"/>
                  <a:pt x="6348" y="3000"/>
                  <a:pt x="7116" y="360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sz="1800" dirty="0">
              <a:latin typeface="Arial" charset="0"/>
              <a:cs typeface="Arial" charset="0"/>
            </a:endParaRPr>
          </a:p>
        </p:txBody>
      </p:sp>
      <p:cxnSp>
        <p:nvCxnSpPr>
          <p:cNvPr id="61455" name="AutoShape 15"/>
          <p:cNvCxnSpPr>
            <a:cxnSpLocks noChangeShapeType="1"/>
          </p:cNvCxnSpPr>
          <p:nvPr/>
        </p:nvCxnSpPr>
        <p:spPr bwMode="auto">
          <a:xfrm flipH="1">
            <a:off x="2214563" y="2786063"/>
            <a:ext cx="1520825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61452" name="Freeform 12"/>
          <p:cNvSpPr>
            <a:spLocks/>
          </p:cNvSpPr>
          <p:nvPr/>
        </p:nvSpPr>
        <p:spPr bwMode="auto">
          <a:xfrm>
            <a:off x="2214563" y="3714750"/>
            <a:ext cx="4433887" cy="1257300"/>
          </a:xfrm>
          <a:custGeom>
            <a:avLst/>
            <a:gdLst>
              <a:gd name="T0" fmla="*/ 0 w 6697"/>
              <a:gd name="T1" fmla="*/ 1980 h 1980"/>
              <a:gd name="T2" fmla="*/ 2294 w 6697"/>
              <a:gd name="T3" fmla="*/ 0 h 1980"/>
              <a:gd name="T4" fmla="*/ 6697 w 6697"/>
              <a:gd name="T5" fmla="*/ 1980 h 1980"/>
              <a:gd name="T6" fmla="*/ 0 60000 65536"/>
              <a:gd name="T7" fmla="*/ 0 60000 65536"/>
              <a:gd name="T8" fmla="*/ 0 60000 65536"/>
              <a:gd name="T9" fmla="*/ 0 w 6697"/>
              <a:gd name="T10" fmla="*/ 0 h 1980"/>
              <a:gd name="T11" fmla="*/ 6697 w 6697"/>
              <a:gd name="T12" fmla="*/ 1980 h 19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97" h="1980">
                <a:moveTo>
                  <a:pt x="0" y="1980"/>
                </a:moveTo>
                <a:cubicBezTo>
                  <a:pt x="589" y="990"/>
                  <a:pt x="1178" y="0"/>
                  <a:pt x="2294" y="0"/>
                </a:cubicBezTo>
                <a:cubicBezTo>
                  <a:pt x="3410" y="0"/>
                  <a:pt x="5963" y="1650"/>
                  <a:pt x="6697" y="1980"/>
                </a:cubicBezTo>
              </a:path>
            </a:pathLst>
          </a:custGeom>
          <a:solidFill>
            <a:srgbClr val="FFCC00"/>
          </a:solidFill>
          <a:ln w="12700">
            <a:solidFill>
              <a:srgbClr val="FFCC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sz="1800" dirty="0">
              <a:latin typeface="Arial" charset="0"/>
              <a:cs typeface="Arial" charset="0"/>
            </a:endParaRPr>
          </a:p>
        </p:txBody>
      </p:sp>
      <p:cxnSp>
        <p:nvCxnSpPr>
          <p:cNvPr id="171020" name="AutoShape 11"/>
          <p:cNvCxnSpPr>
            <a:cxnSpLocks noChangeShapeType="1"/>
          </p:cNvCxnSpPr>
          <p:nvPr/>
        </p:nvCxnSpPr>
        <p:spPr bwMode="auto">
          <a:xfrm flipH="1">
            <a:off x="2214563" y="3714750"/>
            <a:ext cx="14033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7476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eaLnBrk="0" hangingPunct="0">
              <a:spcBef>
                <a:spcPct val="0"/>
              </a:spcBef>
              <a:buClrTx/>
              <a:buSzTx/>
              <a:buFontTx/>
              <a:buNone/>
            </a:pPr>
            <a:endParaRPr lang="pt-BR" sz="1800" dirty="0">
              <a:latin typeface="Arial" charset="0"/>
              <a:cs typeface="Arial" charset="0"/>
            </a:endParaRPr>
          </a:p>
        </p:txBody>
      </p:sp>
      <p:sp>
        <p:nvSpPr>
          <p:cNvPr id="74761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pt-BR" sz="1800" dirty="0">
                <a:latin typeface="Arial" charset="0"/>
                <a:cs typeface="Arial" charset="0"/>
              </a:rPr>
              <a:t/>
            </a:r>
            <a:br>
              <a:rPr lang="pt-BR" sz="1800" dirty="0">
                <a:latin typeface="Arial" charset="0"/>
                <a:cs typeface="Arial" charset="0"/>
              </a:rPr>
            </a:br>
            <a:endParaRPr lang="pt-BR" sz="1800" dirty="0">
              <a:latin typeface="Arial" charset="0"/>
              <a:cs typeface="Arial" charset="0"/>
            </a:endParaRPr>
          </a:p>
          <a:p>
            <a:pPr indent="449263" eaLnBrk="0" hangingPunct="0">
              <a:spcBef>
                <a:spcPct val="0"/>
              </a:spcBef>
              <a:buClrTx/>
              <a:buSzTx/>
              <a:buFontTx/>
              <a:buNone/>
            </a:pPr>
            <a:endParaRPr lang="pt-BR" sz="1800" dirty="0">
              <a:latin typeface="Arial" charset="0"/>
              <a:cs typeface="Arial" charset="0"/>
            </a:endParaRPr>
          </a:p>
        </p:txBody>
      </p:sp>
      <p:sp>
        <p:nvSpPr>
          <p:cNvPr id="74762" name="Rectangle 2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pt-BR" sz="1800" dirty="0">
                <a:latin typeface="Arial" charset="0"/>
                <a:cs typeface="Arial" charset="0"/>
              </a:rPr>
              <a:t/>
            </a:r>
            <a:br>
              <a:rPr lang="pt-BR" sz="1800" dirty="0">
                <a:latin typeface="Arial" charset="0"/>
                <a:cs typeface="Arial" charset="0"/>
              </a:rPr>
            </a:br>
            <a:endParaRPr lang="pt-BR" sz="1800" dirty="0">
              <a:latin typeface="Arial" charset="0"/>
              <a:cs typeface="Arial" charset="0"/>
            </a:endParaRPr>
          </a:p>
          <a:p>
            <a:pPr indent="449263" eaLnBrk="0" hangingPunct="0">
              <a:spcBef>
                <a:spcPct val="0"/>
              </a:spcBef>
              <a:buClrTx/>
              <a:buSzTx/>
              <a:buFontTx/>
              <a:buNone/>
            </a:pPr>
            <a:endParaRPr lang="pt-BR" sz="1800" dirty="0">
              <a:latin typeface="Arial" charset="0"/>
              <a:cs typeface="Arial" charset="0"/>
            </a:endParaRPr>
          </a:p>
        </p:txBody>
      </p:sp>
      <p:sp>
        <p:nvSpPr>
          <p:cNvPr id="74763" name="Rectangle 3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pt-BR" sz="1000" dirty="0">
                <a:latin typeface="Arial" charset="0"/>
                <a:cs typeface="Arial" charset="0"/>
              </a:rPr>
              <a:t>             	</a:t>
            </a:r>
            <a:endParaRPr lang="pt-BR" sz="900" dirty="0">
              <a:latin typeface="Arial" charset="0"/>
              <a:cs typeface="Arial" charset="0"/>
            </a:endParaRPr>
          </a:p>
          <a:p>
            <a:pPr indent="449263" eaLnBrk="0" hangingPunct="0">
              <a:spcBef>
                <a:spcPct val="0"/>
              </a:spcBef>
              <a:buClrTx/>
              <a:buSzTx/>
              <a:buFontTx/>
              <a:buNone/>
            </a:pPr>
            <a:endParaRPr lang="pt-BR" sz="1800" dirty="0">
              <a:latin typeface="Arial" charset="0"/>
              <a:cs typeface="Arial" charset="0"/>
            </a:endParaRPr>
          </a:p>
        </p:txBody>
      </p:sp>
      <p:sp>
        <p:nvSpPr>
          <p:cNvPr id="171030" name="CaixaDeTexto 37"/>
          <p:cNvSpPr txBox="1">
            <a:spLocks noChangeArrowheads="1"/>
          </p:cNvSpPr>
          <p:nvPr/>
        </p:nvSpPr>
        <p:spPr bwMode="auto">
          <a:xfrm>
            <a:off x="6929438" y="2143125"/>
            <a:ext cx="1771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sz="1200" dirty="0">
                <a:latin typeface="Arial" charset="0"/>
                <a:cs typeface="Arial" charset="0"/>
              </a:rPr>
              <a:t>Curva Anterior à NR 18</a:t>
            </a:r>
          </a:p>
        </p:txBody>
      </p:sp>
      <p:sp>
        <p:nvSpPr>
          <p:cNvPr id="171034" name="CaixaDeTexto 39"/>
          <p:cNvSpPr txBox="1">
            <a:spLocks noChangeArrowheads="1"/>
          </p:cNvSpPr>
          <p:nvPr/>
        </p:nvSpPr>
        <p:spPr bwMode="auto">
          <a:xfrm>
            <a:off x="6929438" y="2571750"/>
            <a:ext cx="1165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sz="1200" dirty="0">
                <a:latin typeface="Arial" charset="0"/>
                <a:cs typeface="Arial" charset="0"/>
              </a:rPr>
              <a:t>Curva PCMAT</a:t>
            </a:r>
          </a:p>
        </p:txBody>
      </p:sp>
      <p:sp>
        <p:nvSpPr>
          <p:cNvPr id="171037" name="CaixaDeTexto 42"/>
          <p:cNvSpPr txBox="1">
            <a:spLocks noChangeArrowheads="1"/>
          </p:cNvSpPr>
          <p:nvPr/>
        </p:nvSpPr>
        <p:spPr bwMode="auto">
          <a:xfrm>
            <a:off x="2071688" y="2214563"/>
            <a:ext cx="568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sz="1200" dirty="0">
                <a:latin typeface="Arial" charset="0"/>
                <a:cs typeface="Arial" charset="0"/>
              </a:rPr>
              <a:t>Risco</a:t>
            </a:r>
          </a:p>
        </p:txBody>
      </p:sp>
      <p:sp>
        <p:nvSpPr>
          <p:cNvPr id="171038" name="CaixaDeTexto 43"/>
          <p:cNvSpPr txBox="1">
            <a:spLocks noChangeArrowheads="1"/>
          </p:cNvSpPr>
          <p:nvPr/>
        </p:nvSpPr>
        <p:spPr bwMode="auto">
          <a:xfrm>
            <a:off x="6858000" y="5000625"/>
            <a:ext cx="95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sz="1200" dirty="0">
                <a:latin typeface="Arial" charset="0"/>
                <a:cs typeface="Arial" charset="0"/>
              </a:rPr>
              <a:t>Fases obra</a:t>
            </a:r>
          </a:p>
        </p:txBody>
      </p:sp>
      <p:sp>
        <p:nvSpPr>
          <p:cNvPr id="171039" name="CaixaDeTexto 44"/>
          <p:cNvSpPr txBox="1">
            <a:spLocks noChangeArrowheads="1"/>
          </p:cNvSpPr>
          <p:nvPr/>
        </p:nvSpPr>
        <p:spPr bwMode="auto">
          <a:xfrm>
            <a:off x="1285875" y="2643188"/>
            <a:ext cx="835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sz="1600" dirty="0">
                <a:latin typeface="Arial" charset="0"/>
                <a:cs typeface="Arial" charset="0"/>
              </a:rPr>
              <a:t>R máx.</a:t>
            </a:r>
          </a:p>
        </p:txBody>
      </p:sp>
      <p:sp>
        <p:nvSpPr>
          <p:cNvPr id="171040" name="CaixaDeTexto 45"/>
          <p:cNvSpPr txBox="1">
            <a:spLocks noChangeArrowheads="1"/>
          </p:cNvSpPr>
          <p:nvPr/>
        </p:nvSpPr>
        <p:spPr bwMode="auto">
          <a:xfrm>
            <a:off x="1214438" y="3429000"/>
            <a:ext cx="9064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sz="1600" dirty="0">
                <a:latin typeface="Arial" charset="0"/>
                <a:cs typeface="Arial" charset="0"/>
              </a:rPr>
              <a:t> R mín..</a:t>
            </a:r>
          </a:p>
        </p:txBody>
      </p:sp>
      <p:sp>
        <p:nvSpPr>
          <p:cNvPr id="2" name="Retângulo 40"/>
          <p:cNvSpPr>
            <a:spLocks noChangeArrowheads="1"/>
          </p:cNvSpPr>
          <p:nvPr/>
        </p:nvSpPr>
        <p:spPr bwMode="auto">
          <a:xfrm>
            <a:off x="6732588" y="2636838"/>
            <a:ext cx="214312" cy="214312"/>
          </a:xfrm>
          <a:prstGeom prst="rect">
            <a:avLst/>
          </a:prstGeom>
          <a:solidFill>
            <a:srgbClr val="FFCC00"/>
          </a:solidFill>
          <a:ln w="9525" algn="ctr">
            <a:solidFill>
              <a:srgbClr val="FFCC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sz="1800" dirty="0">
              <a:solidFill>
                <a:schemeClr val="dk1"/>
              </a:solidFill>
              <a:latin typeface="+mn-lt"/>
              <a:cs typeface="Arial" charset="0"/>
            </a:endParaRPr>
          </a:p>
        </p:txBody>
      </p:sp>
      <p:sp>
        <p:nvSpPr>
          <p:cNvPr id="3" name="Retângulo 40"/>
          <p:cNvSpPr>
            <a:spLocks noChangeArrowheads="1"/>
          </p:cNvSpPr>
          <p:nvPr/>
        </p:nvSpPr>
        <p:spPr bwMode="auto">
          <a:xfrm>
            <a:off x="6732588" y="2205038"/>
            <a:ext cx="214312" cy="2143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sz="1800" dirty="0"/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195513" y="5013325"/>
            <a:ext cx="4433887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indent="449263" algn="just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1000" dirty="0">
                <a:solidFill>
                  <a:schemeClr val="tx1"/>
                </a:solidFill>
                <a:latin typeface="Arial" charset="0"/>
              </a:rPr>
              <a:t>                  </a:t>
            </a:r>
            <a:r>
              <a:rPr lang="pt-BR" sz="1200" dirty="0">
                <a:solidFill>
                  <a:schemeClr val="tx1"/>
                </a:solidFill>
                <a:latin typeface="Arial" charset="0"/>
              </a:rPr>
              <a:t> Norma Regulamentadora18 </a:t>
            </a:r>
          </a:p>
          <a:p>
            <a:pPr indent="449263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1053" name="Text Box 45"/>
          <p:cNvSpPr txBox="1">
            <a:spLocks noChangeArrowheads="1"/>
          </p:cNvSpPr>
          <p:nvPr/>
        </p:nvSpPr>
        <p:spPr bwMode="auto">
          <a:xfrm>
            <a:off x="468313" y="549275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GRÁFICO EVOLUTIVO </a:t>
            </a:r>
          </a:p>
        </p:txBody>
      </p:sp>
      <p:sp>
        <p:nvSpPr>
          <p:cNvPr id="171059" name="CaixaDeTexto 32"/>
          <p:cNvSpPr txBox="1">
            <a:spLocks noChangeArrowheads="1"/>
          </p:cNvSpPr>
          <p:nvPr/>
        </p:nvSpPr>
        <p:spPr bwMode="auto">
          <a:xfrm>
            <a:off x="2124075" y="5300663"/>
            <a:ext cx="4756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sz="1000" dirty="0">
                <a:latin typeface="Arial" charset="0"/>
                <a:cs typeface="Arial" charset="0"/>
              </a:rPr>
              <a:t>Terrap.   Fund.    Estrut.   Alven.       Reboco          Acabamentos     Habite-se      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7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8" grpId="0" animBg="1"/>
      <p:bldP spid="61452" grpId="0" animBg="1"/>
      <p:bldP spid="171030" grpId="0"/>
      <p:bldP spid="171034" grpId="0"/>
      <p:bldP spid="171037" grpId="0"/>
      <p:bldP spid="171038" grpId="0"/>
      <p:bldP spid="171039" grpId="0"/>
      <p:bldP spid="171040" grpId="0"/>
      <p:bldP spid="2" grpId="0" animBg="1"/>
      <p:bldP spid="3" grpId="0" animBg="1"/>
      <p:bldP spid="45058" grpId="0" animBg="1"/>
      <p:bldP spid="1710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Treinamentos</a:t>
            </a:r>
          </a:p>
        </p:txBody>
      </p:sp>
      <p:sp>
        <p:nvSpPr>
          <p:cNvPr id="706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>
                <a:solidFill>
                  <a:srgbClr val="000000"/>
                </a:solidFill>
                <a:latin typeface="Arial" pitchFamily="34" charset="0"/>
              </a:rPr>
              <a:t>Admissional:</a:t>
            </a:r>
          </a:p>
          <a:p>
            <a:pPr lvl="1">
              <a:lnSpc>
                <a:spcPct val="90000"/>
              </a:lnSpc>
            </a:pPr>
            <a:r>
              <a:rPr lang="pt-BR" sz="2400" dirty="0">
                <a:solidFill>
                  <a:srgbClr val="000000"/>
                </a:solidFill>
                <a:latin typeface="Arial" pitchFamily="34" charset="0"/>
              </a:rPr>
              <a:t>Carga horária = 6 horas;</a:t>
            </a:r>
          </a:p>
          <a:p>
            <a:pPr lvl="1">
              <a:lnSpc>
                <a:spcPct val="90000"/>
              </a:lnSpc>
            </a:pPr>
            <a:r>
              <a:rPr lang="pt-BR" sz="2400" dirty="0">
                <a:solidFill>
                  <a:srgbClr val="000000"/>
                </a:solidFill>
                <a:latin typeface="Arial" pitchFamily="34" charset="0"/>
              </a:rPr>
              <a:t>Antes do início das atividades;</a:t>
            </a:r>
          </a:p>
          <a:p>
            <a:pPr lvl="1">
              <a:lnSpc>
                <a:spcPct val="90000"/>
              </a:lnSpc>
            </a:pPr>
            <a:r>
              <a:rPr lang="pt-BR" sz="2400" dirty="0">
                <a:solidFill>
                  <a:srgbClr val="000000"/>
                </a:solidFill>
                <a:latin typeface="Arial" pitchFamily="34" charset="0"/>
              </a:rPr>
              <a:t>Informações sobre:</a:t>
            </a:r>
          </a:p>
          <a:p>
            <a:pPr lvl="2">
              <a:lnSpc>
                <a:spcPct val="90000"/>
              </a:lnSpc>
            </a:pPr>
            <a:r>
              <a:rPr lang="pt-BR" dirty="0">
                <a:solidFill>
                  <a:srgbClr val="000000"/>
                </a:solidFill>
                <a:latin typeface="Arial" pitchFamily="34" charset="0"/>
              </a:rPr>
              <a:t>Riscos da função;</a:t>
            </a:r>
          </a:p>
          <a:p>
            <a:pPr lvl="2">
              <a:lnSpc>
                <a:spcPct val="90000"/>
              </a:lnSpc>
            </a:pPr>
            <a:r>
              <a:rPr lang="pt-BR" dirty="0">
                <a:solidFill>
                  <a:srgbClr val="000000"/>
                </a:solidFill>
                <a:latin typeface="Arial" pitchFamily="34" charset="0"/>
              </a:rPr>
              <a:t>Riscos do canteiro-de-obras;</a:t>
            </a:r>
          </a:p>
          <a:p>
            <a:pPr lvl="2">
              <a:lnSpc>
                <a:spcPct val="90000"/>
              </a:lnSpc>
            </a:pPr>
            <a:r>
              <a:rPr lang="pt-BR" dirty="0">
                <a:solidFill>
                  <a:srgbClr val="000000"/>
                </a:solidFill>
                <a:latin typeface="Arial" pitchFamily="34" charset="0"/>
              </a:rPr>
              <a:t>uso de EPI’s.</a:t>
            </a:r>
          </a:p>
          <a:p>
            <a:pPr>
              <a:lnSpc>
                <a:spcPct val="90000"/>
              </a:lnSpc>
            </a:pPr>
            <a:r>
              <a:rPr lang="pt-BR" sz="2400" dirty="0">
                <a:solidFill>
                  <a:srgbClr val="000000"/>
                </a:solidFill>
                <a:latin typeface="Arial" pitchFamily="34" charset="0"/>
              </a:rPr>
              <a:t>Periódico:</a:t>
            </a:r>
          </a:p>
          <a:p>
            <a:pPr lvl="1">
              <a:lnSpc>
                <a:spcPct val="90000"/>
              </a:lnSpc>
            </a:pPr>
            <a:r>
              <a:rPr lang="pt-BR" sz="2400" dirty="0">
                <a:solidFill>
                  <a:srgbClr val="000000"/>
                </a:solidFill>
                <a:latin typeface="Arial" pitchFamily="34" charset="0"/>
              </a:rPr>
              <a:t>Ao início de cada fase da obra;</a:t>
            </a:r>
          </a:p>
          <a:p>
            <a:pPr lvl="1">
              <a:lnSpc>
                <a:spcPct val="90000"/>
              </a:lnSpc>
            </a:pPr>
            <a:r>
              <a:rPr lang="pt-BR" sz="2400" dirty="0">
                <a:solidFill>
                  <a:srgbClr val="000000"/>
                </a:solidFill>
                <a:latin typeface="Arial" pitchFamily="34" charset="0"/>
              </a:rPr>
              <a:t>Sempre que se fizer necessário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BR" dirty="0">
                <a:solidFill>
                  <a:srgbClr val="000000"/>
                </a:solidFill>
                <a:latin typeface="Arial" pitchFamily="34" charset="0"/>
              </a:rPr>
              <a:t>1-Queda de Elevador em Salvador, com saldo de 09 Mortes 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</a:rPr>
              <a:t>Instantâneas</a:t>
            </a:r>
            <a:endParaRPr lang="pt-BR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pt-BR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pt-BR" dirty="0">
                <a:solidFill>
                  <a:srgbClr val="000000"/>
                </a:solidFill>
                <a:latin typeface="Arial" pitchFamily="34" charset="0"/>
              </a:rPr>
              <a:t>2-Paralisações nas Obras das Barragens na Região Norte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81300"/>
            <a:ext cx="7772400" cy="1143000"/>
          </a:xfrm>
        </p:spPr>
        <p:txBody>
          <a:bodyPr/>
          <a:lstStyle/>
          <a:p>
            <a:r>
              <a:rPr lang="pt-BR" dirty="0"/>
              <a:t>      Queda do Elevador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>
                <a:latin typeface="Arial" pitchFamily="34" charset="0"/>
                <a:ea typeface="Adobe Heiti Std R" pitchFamily="34" charset="-128"/>
                <a:cs typeface="Arial" pitchFamily="34" charset="0"/>
              </a:rPr>
              <a:t>Trabalhadores vitimados em </a:t>
            </a:r>
            <a:r>
              <a:rPr lang="pt-BR" sz="3200" b="1" dirty="0">
                <a:latin typeface="Arial" pitchFamily="34" charset="0"/>
                <a:ea typeface="Adobe Heiti Std R" pitchFamily="34" charset="-128"/>
                <a:cs typeface="Arial" pitchFamily="34" charset="0"/>
              </a:rPr>
              <a:t>acidente do trabalho no dia </a:t>
            </a:r>
            <a:r>
              <a:rPr lang="pt-BR" sz="3200" b="1" dirty="0" smtClean="0">
                <a:latin typeface="Arial" pitchFamily="34" charset="0"/>
                <a:ea typeface="Adobe Heiti Std R" pitchFamily="34" charset="-128"/>
                <a:cs typeface="Arial" pitchFamily="34" charset="0"/>
              </a:rPr>
              <a:t>09/08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Antônio Reis do Carmo (armador)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Antônio Elias da Silva (carpinteiro)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Antônio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Luis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Alves dos Reis (carpinteiro)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Hélio Sampaio (pedreiro)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José Roque dos Santos (pedreiro)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Jairo de Almeida Correia (ajudante prático)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Lourival Ferreira (armador)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Martinho Fernandes dos Santos (carpinteiro)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Manuel Bispo Pereira (ajudante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prático)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7029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Salvador_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692150"/>
            <a:ext cx="7772400" cy="53292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 descr="Predio acid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acidente cab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tamb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8" name="Picture 6" descr="redu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8137525" cy="610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Paralisações em </a:t>
            </a:r>
            <a:r>
              <a:rPr lang="pt-BR" dirty="0" smtClean="0"/>
              <a:t>Rondônia </a:t>
            </a:r>
            <a:endParaRPr lang="pt-BR" dirty="0"/>
          </a:p>
        </p:txBody>
      </p:sp>
      <p:sp>
        <p:nvSpPr>
          <p:cNvPr id="870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sz="1400" b="1" dirty="0"/>
              <a:t>“Revolta em Jirau foi vandalismo de infiltrados, diz ministro </a:t>
            </a:r>
          </a:p>
          <a:p>
            <a:pPr>
              <a:lnSpc>
                <a:spcPct val="80000"/>
              </a:lnSpc>
            </a:pPr>
            <a:r>
              <a:rPr lang="pt-BR" sz="1400" b="1" dirty="0"/>
              <a:t>SOFIA FERNANDES</a:t>
            </a: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DE BRASÍLIA </a:t>
            </a:r>
          </a:p>
          <a:p>
            <a:pPr>
              <a:lnSpc>
                <a:spcPct val="80000"/>
              </a:lnSpc>
            </a:pPr>
            <a:r>
              <a:rPr lang="pt-BR" sz="1400" dirty="0"/>
              <a:t>Os conflitos que ocorrem no canteiro de obras da hidrelétrica de Jirau, no rio Madeira (RO), com paralisação de funcionários e vandalismo, foi obra de um pequeno grupo de infiltrados, afirmou nesta terça-feira o ministro de Minas e Energia, Edison Lobão. </a:t>
            </a:r>
          </a:p>
          <a:p>
            <a:pPr>
              <a:lnSpc>
                <a:spcPct val="80000"/>
              </a:lnSpc>
            </a:pPr>
            <a:r>
              <a:rPr lang="pt-BR" sz="1400" dirty="0"/>
              <a:t>Em março, funcionários de Jirau entraram em greve por 24 dias. Depois, um incêndio provocado destruiu alojamentos na obra, no começo de abril. Pelo menos mil operários da obra foram demitidos. </a:t>
            </a:r>
          </a:p>
          <a:p>
            <a:pPr>
              <a:lnSpc>
                <a:spcPct val="80000"/>
              </a:lnSpc>
            </a:pPr>
            <a:r>
              <a:rPr lang="pt-BR" sz="1600" b="1" dirty="0"/>
              <a:t>O ministro criticou a revolta, afirmando que não havia uma reivindicação, apenas um ato de vandalismo feito por pessoas que não eram operários da obra. "Eles pretendiam exclusivamente agitar o meio de trabalho naquela hidrelétrica", disse. </a:t>
            </a:r>
          </a:p>
          <a:p>
            <a:pPr>
              <a:lnSpc>
                <a:spcPct val="80000"/>
              </a:lnSpc>
            </a:pPr>
            <a:r>
              <a:rPr lang="pt-BR" sz="1600" b="1" dirty="0"/>
              <a:t>A Força Nacional de Segurança foi acionada para acompanhar a situação em Jirau. O canteiro da usina de Santo Antônio, também no rio Madeira, está mais calmo, mas vive os reflexos da instabilidade em Jirau. A Santo Antônio Energia já parou a obra para evitar conflitos. “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692150"/>
            <a:ext cx="7772400" cy="532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620713"/>
            <a:ext cx="7772400" cy="5399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03250"/>
            <a:ext cx="8785225" cy="565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Belo  MONTE</a:t>
            </a:r>
          </a:p>
        </p:txBody>
      </p:sp>
      <p:sp>
        <p:nvSpPr>
          <p:cNvPr id="880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800" dirty="0"/>
              <a:t>“Há gargalos que surgiram da própria corrida de migrantes em busca de trabalho. A telefonia, que era ruim, piorou com mais celulares. A rede bancária tem apenas seis agências, sempre com filas enormes. A saída para pagar os trabalhadores foi montar uma solução emergencial no clube local. Mas os trabalhadores saem com dinheiro no bolso e correm o risco de serem assaltados na esquina.”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Belo Monte</a:t>
            </a:r>
          </a:p>
        </p:txBody>
      </p:sp>
      <p:sp>
        <p:nvSpPr>
          <p:cNvPr id="890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800" dirty="0"/>
              <a:t>"Fora alguns avanços na engenharia de tráfego e em equipamentos de segurança, não foi feito nada", diz um representante do município que prefere não se identificar. Ele lista: é preciso fazer 261 quilômetros de rede de esgoto, outro tanto de rede de água, definir os locais onde 7.000 famílias serão realocadas, acelerar a construção de salas de aula, construir unidades básicas de saúde, e tudo com urgência.”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125538"/>
            <a:ext cx="7772400" cy="4894262"/>
          </a:xfrm>
        </p:spPr>
        <p:txBody>
          <a:bodyPr/>
          <a:lstStyle/>
          <a:p>
            <a:pPr algn="just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b="1" dirty="0">
                <a:latin typeface="Arial" pitchFamily="34" charset="0"/>
              </a:rPr>
              <a:t>Indústria da Construção</a:t>
            </a:r>
          </a:p>
          <a:p>
            <a:pPr algn="just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b="1" dirty="0">
              <a:latin typeface="Arial" pitchFamily="34" charset="0"/>
            </a:endParaRPr>
          </a:p>
          <a:p>
            <a:pPr algn="just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b="1" dirty="0">
                <a:latin typeface="Arial" pitchFamily="34" charset="0"/>
              </a:rPr>
              <a:t>  </a:t>
            </a:r>
          </a:p>
          <a:p>
            <a:pPr algn="just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b="1" dirty="0">
              <a:latin typeface="Arial" pitchFamily="34" charset="0"/>
            </a:endParaRPr>
          </a:p>
          <a:p>
            <a:pPr algn="just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b="1" dirty="0">
                <a:latin typeface="Arial" pitchFamily="34" charset="0"/>
              </a:rPr>
              <a:t>   Conjunto das atividades de construção, demolição, reparos e manutenção de empreendimentos como: usinas, edifícios, estradas, indústrias, barragens, pontes, casas, etc..</a:t>
            </a:r>
          </a:p>
          <a:p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Belo Monte</a:t>
            </a:r>
          </a:p>
        </p:txBody>
      </p:sp>
      <p:sp>
        <p:nvSpPr>
          <p:cNvPr id="901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/>
              <a:t>“Na cidade, a vida segue sem saneamento básico, a educação é precária, água limpa é para poucos, o sistema de saúde funciona mal para todos. Enquanto isso, a algumas dezenas de quilômetros dali, o trabalho nos canteiros da usina exibe avanços bem visíveis. A comparação entre o frenesi de lá e o impasse de cá produz uma queixa consensual na população: há muito descompasso entre o ritmo da construção da usina e a lentidão em atender às demandas urbanas. 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71550" y="1700213"/>
            <a:ext cx="7772400" cy="4114800"/>
          </a:xfrm>
        </p:spPr>
        <p:txBody>
          <a:bodyPr/>
          <a:lstStyle/>
          <a:p>
            <a:r>
              <a:rPr lang="pt-BR" dirty="0"/>
              <a:t>“Compromisso Nacional Para Aperfeiçoar as Condições de Trabalho da Indústria da Construção”</a:t>
            </a:r>
          </a:p>
          <a:p>
            <a:endParaRPr lang="pt-BR" dirty="0"/>
          </a:p>
          <a:p>
            <a:r>
              <a:rPr lang="pt-BR" dirty="0"/>
              <a:t>“Mesa Nacional Permanente para o Aperfeiçoamento das Condições de Trabalho na Indústria da Construção”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Objetivos:</a:t>
            </a:r>
          </a:p>
        </p:txBody>
      </p:sp>
      <p:sp>
        <p:nvSpPr>
          <p:cNvPr id="931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sz="2400" dirty="0"/>
              <a:t>O objetivo do acordo, é pactuar iniciativas que ultrapassem as exigências legais e promovam, de modo dinâmico e consensual, modernização e avanços na atuação do setor, dando enfoque </a:t>
            </a:r>
            <a:r>
              <a:rPr lang="pt-BR" sz="2400" dirty="0" smtClean="0"/>
              <a:t>principalmente </a:t>
            </a:r>
            <a:r>
              <a:rPr lang="pt-BR" sz="2400" dirty="0"/>
              <a:t>à qualificação profissional, recrutamento e seleção, e </a:t>
            </a:r>
            <a:r>
              <a:rPr lang="pt-BR" sz="2400" b="1" dirty="0">
                <a:solidFill>
                  <a:srgbClr val="000000"/>
                </a:solidFill>
              </a:rPr>
              <a:t>saúde e segurança na construção</a:t>
            </a:r>
            <a:r>
              <a:rPr lang="pt-BR" sz="2400" dirty="0"/>
              <a:t>.</a:t>
            </a:r>
          </a:p>
          <a:p>
            <a:pPr>
              <a:lnSpc>
                <a:spcPct val="80000"/>
              </a:lnSpc>
            </a:pPr>
            <a:r>
              <a:rPr lang="pt-BR" sz="2400" dirty="0"/>
              <a:t>Tais ações tentam dar uma resposta a sociedade aos recentes acontecimentos ocorridos em grandes canteiros de obra espalhados pelo país, principalmente nas obras do “PAC” e nas obras dos estádios de futebol que estão construídos para a copa do mundo de 2014.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00808"/>
            <a:ext cx="7772400" cy="431899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3000" dirty="0"/>
              <a:t>ROBSON RODRIGUES DA SILVA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2400" dirty="0"/>
              <a:t>Engenheiro </a:t>
            </a:r>
            <a:r>
              <a:rPr lang="pt-BR" sz="2400" dirty="0" smtClean="0"/>
              <a:t>Civil e de Segurança. </a:t>
            </a:r>
            <a:r>
              <a:rPr lang="pt-BR" sz="2400" dirty="0"/>
              <a:t>do </a:t>
            </a:r>
            <a:r>
              <a:rPr lang="pt-BR" sz="2400" dirty="0" smtClean="0"/>
              <a:t>Trabalho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2400" dirty="0" smtClean="0"/>
              <a:t>CREA 3.200/D</a:t>
            </a:r>
            <a:endParaRPr lang="pt-BR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2400" dirty="0"/>
              <a:t>Tecnologista </a:t>
            </a:r>
            <a:r>
              <a:rPr lang="pt-BR" sz="2400" dirty="0" smtClean="0"/>
              <a:t>Sênior SIAPE 0877006</a:t>
            </a:r>
            <a:endParaRPr lang="pt-BR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2400" dirty="0" smtClean="0"/>
              <a:t>FUNDACENTRO</a:t>
            </a:r>
            <a:endParaRPr lang="pt-BR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2400" dirty="0" smtClean="0">
                <a:hlinkClick r:id="rId3"/>
              </a:rPr>
              <a:t>robson.silva@fundacentro.gov.br</a:t>
            </a:r>
            <a:endParaRPr lang="pt-BR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2400" dirty="0" smtClean="0"/>
              <a:t>Tel-71-9127-6350</a:t>
            </a:r>
            <a:endParaRPr lang="pt-BR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dirty="0">
                <a:solidFill>
                  <a:schemeClr val="hlink"/>
                </a:solidFill>
              </a:rPr>
              <a:t>                                 Muito Obrigado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  <a:latin typeface="Arial" pitchFamily="34" charset="0"/>
              </a:rPr>
              <a:t>Pode ser dividida em:</a:t>
            </a:r>
          </a:p>
        </p:txBody>
      </p:sp>
      <p:sp>
        <p:nvSpPr>
          <p:cNvPr id="69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latin typeface="Arial" pitchFamily="34" charset="0"/>
              </a:rPr>
              <a:t>Construção civil em geral(onde estão incluídas as edificações de maneira geral)</a:t>
            </a:r>
          </a:p>
          <a:p>
            <a:r>
              <a:rPr lang="pt-BR" dirty="0">
                <a:latin typeface="Arial" pitchFamily="34" charset="0"/>
              </a:rPr>
              <a:t>Construção pesada ( onde estão incluídas as obras de grande porte e de infra estrutura)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Dificuldades do Setor da Construção</a:t>
            </a:r>
          </a:p>
        </p:txBody>
      </p:sp>
      <p:sp>
        <p:nvSpPr>
          <p:cNvPr id="768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latin typeface="Arial" pitchFamily="34" charset="0"/>
              </a:rPr>
              <a:t>Qualificação da mão da obra;</a:t>
            </a:r>
          </a:p>
          <a:p>
            <a:r>
              <a:rPr lang="pt-BR" dirty="0">
                <a:latin typeface="Arial" pitchFamily="34" charset="0"/>
              </a:rPr>
              <a:t>Rotatividade;</a:t>
            </a:r>
          </a:p>
          <a:p>
            <a:r>
              <a:rPr lang="pt-BR" dirty="0">
                <a:latin typeface="Arial" pitchFamily="34" charset="0"/>
              </a:rPr>
              <a:t>Terceirização;</a:t>
            </a:r>
          </a:p>
          <a:p>
            <a:r>
              <a:rPr lang="pt-BR" dirty="0">
                <a:latin typeface="Arial" pitchFamily="34" charset="0"/>
              </a:rPr>
              <a:t>Prazos curtos;</a:t>
            </a:r>
          </a:p>
          <a:p>
            <a:r>
              <a:rPr lang="pt-BR" dirty="0">
                <a:latin typeface="Arial" pitchFamily="34" charset="0"/>
              </a:rPr>
              <a:t>Preços de contrato baixos;</a:t>
            </a:r>
          </a:p>
          <a:p>
            <a:r>
              <a:rPr lang="pt-BR" dirty="0">
                <a:latin typeface="Arial" pitchFamily="34" charset="0"/>
              </a:rPr>
              <a:t>Falta de informação em segurança e saúde.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09600" y="990600"/>
            <a:ext cx="7848600" cy="3638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pt-BR" sz="2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pt-BR" sz="2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 taxa mundial anual de  acidentes fatais é de 06 mortes /100.000 trabalhadores.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Na construção essa taxa é de 10 a 20 vezes maior.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chemeClr val="tx1"/>
                </a:solidFill>
                <a:latin typeface="Arial" pitchFamily="34" charset="0"/>
              </a:rPr>
              <a:t>Não é mais suficiente “tomar conta” somente da produção</a:t>
            </a:r>
          </a:p>
        </p:txBody>
      </p:sp>
      <p:sp>
        <p:nvSpPr>
          <p:cNvPr id="921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b="1" dirty="0">
                <a:latin typeface="Arial" pitchFamily="34" charset="0"/>
              </a:rPr>
              <a:t>As estatísticas continuamente têm mostrado a ocorrência de inúmeros </a:t>
            </a:r>
            <a:r>
              <a:rPr lang="pt-BR" sz="2800" b="1" dirty="0" smtClean="0">
                <a:latin typeface="Arial" pitchFamily="34" charset="0"/>
              </a:rPr>
              <a:t>acidentes aparentemente banais </a:t>
            </a:r>
            <a:r>
              <a:rPr lang="pt-BR" sz="2800" b="1" dirty="0">
                <a:latin typeface="Arial" pitchFamily="34" charset="0"/>
              </a:rPr>
              <a:t>que poderiam ter sido  </a:t>
            </a:r>
            <a:r>
              <a:rPr lang="pt-BR" sz="2800" b="1" dirty="0" smtClean="0">
                <a:latin typeface="Arial" pitchFamily="34" charset="0"/>
              </a:rPr>
              <a:t>evitados (quedas e soterramentos por exemplo). </a:t>
            </a:r>
            <a:r>
              <a:rPr lang="pt-BR" sz="2800" b="1" dirty="0">
                <a:latin typeface="Arial" pitchFamily="34" charset="0"/>
              </a:rPr>
              <a:t/>
            </a:r>
            <a:br>
              <a:rPr lang="pt-BR" sz="2800" b="1" dirty="0">
                <a:latin typeface="Arial" pitchFamily="34" charset="0"/>
              </a:rPr>
            </a:br>
            <a:endParaRPr lang="pt-BR" sz="2800" b="1" i="1" u="sng" dirty="0">
              <a:latin typeface="Arial" pitchFamily="34" charset="0"/>
            </a:endParaRPr>
          </a:p>
          <a:p>
            <a:r>
              <a:rPr lang="pt-BR" sz="2800" b="1" i="1" u="sng" dirty="0">
                <a:latin typeface="Arial" pitchFamily="34" charset="0"/>
              </a:rPr>
              <a:t>E o que é pior</a:t>
            </a:r>
            <a:r>
              <a:rPr lang="pt-BR" sz="2800" b="1" i="1" dirty="0">
                <a:latin typeface="Arial" pitchFamily="34" charset="0"/>
              </a:rPr>
              <a:t>, muitos deles são </a:t>
            </a:r>
            <a:r>
              <a:rPr lang="pt-BR" sz="2800" b="1" i="1" u="sng" dirty="0">
                <a:latin typeface="Arial" pitchFamily="34" charset="0"/>
              </a:rPr>
              <a:t>mera repetição</a:t>
            </a:r>
            <a:r>
              <a:rPr lang="pt-BR" sz="2800" b="1" i="1" dirty="0">
                <a:latin typeface="Arial" pitchFamily="34" charset="0"/>
              </a:rPr>
              <a:t> de outros acidentes similares que </a:t>
            </a:r>
            <a:r>
              <a:rPr lang="pt-BR" sz="2800" b="1" i="1" dirty="0" smtClean="0">
                <a:latin typeface="Arial" pitchFamily="34" charset="0"/>
              </a:rPr>
              <a:t>ocorreram.</a:t>
            </a:r>
            <a:endParaRPr lang="pt-BR" sz="2800" b="1" i="1" dirty="0">
              <a:latin typeface="Arial" pitchFamily="34" charset="0"/>
            </a:endParaRPr>
          </a:p>
          <a:p>
            <a:endParaRPr lang="pt-BR" sz="2800" b="1" i="1" dirty="0">
              <a:solidFill>
                <a:srgbClr val="A50021"/>
              </a:solidFill>
            </a:endParaRPr>
          </a:p>
          <a:p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4114800" cy="4114800"/>
          </a:xfrm>
        </p:spPr>
        <p:txBody>
          <a:bodyPr/>
          <a:lstStyle/>
          <a:p>
            <a:r>
              <a:rPr lang="pt-BR" dirty="0"/>
              <a:t>Comunicação prévia;</a:t>
            </a:r>
          </a:p>
          <a:p>
            <a:r>
              <a:rPr lang="pt-BR" dirty="0"/>
              <a:t>PCMAT;</a:t>
            </a:r>
          </a:p>
          <a:p>
            <a:r>
              <a:rPr lang="pt-BR" dirty="0"/>
              <a:t>PPRA;</a:t>
            </a:r>
          </a:p>
          <a:p>
            <a:r>
              <a:rPr lang="pt-BR" dirty="0"/>
              <a:t>PCMSO;</a:t>
            </a:r>
          </a:p>
          <a:p>
            <a:r>
              <a:rPr lang="pt-BR" dirty="0"/>
              <a:t>SESMT;</a:t>
            </a:r>
          </a:p>
          <a:p>
            <a:endParaRPr lang="pt-BR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810000" y="3429000"/>
            <a:ext cx="5029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sz="2400" dirty="0">
                <a:latin typeface="Times New Roman" pitchFamily="18" charset="0"/>
              </a:rPr>
              <a:t>Engenheiro de Segurança do Trabalho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sz="2400" dirty="0">
                <a:latin typeface="Times New Roman" pitchFamily="18" charset="0"/>
              </a:rPr>
              <a:t>Médico do Trabalho;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sz="2400" dirty="0">
                <a:latin typeface="Times New Roman" pitchFamily="18" charset="0"/>
              </a:rPr>
              <a:t>Técnico de Segurança do Trabalho;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sz="2400" dirty="0">
                <a:latin typeface="Times New Roman" pitchFamily="18" charset="0"/>
              </a:rPr>
              <a:t>Enfermeiro do Trabalho;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sz="2400" dirty="0">
                <a:latin typeface="Times New Roman" pitchFamily="18" charset="0"/>
              </a:rPr>
              <a:t>Auxiliar de Enfermagem do Trabalho</a:t>
            </a:r>
          </a:p>
        </p:txBody>
      </p:sp>
      <p:sp>
        <p:nvSpPr>
          <p:cNvPr id="1029" name="AutoShape 5"/>
          <p:cNvSpPr>
            <a:spLocks/>
          </p:cNvSpPr>
          <p:nvPr/>
        </p:nvSpPr>
        <p:spPr bwMode="auto">
          <a:xfrm>
            <a:off x="3048000" y="3429000"/>
            <a:ext cx="762000" cy="2743200"/>
          </a:xfrm>
          <a:prstGeom prst="leftBrace">
            <a:avLst>
              <a:gd name="adj1" fmla="val 3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09600" y="381000"/>
            <a:ext cx="8167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sz="4400" dirty="0">
                <a:solidFill>
                  <a:schemeClr val="tx2"/>
                </a:solidFill>
                <a:latin typeface="Arial Black" pitchFamily="34" charset="0"/>
              </a:rPr>
              <a:t>Legislação do MTE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0"/>
            <a:ext cx="7772400" cy="609600"/>
          </a:xfrm>
        </p:spPr>
        <p:txBody>
          <a:bodyPr/>
          <a:lstStyle/>
          <a:p>
            <a:r>
              <a:rPr lang="pt-BR" dirty="0"/>
              <a:t>NR-18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4114800"/>
          </a:xfrm>
        </p:spPr>
        <p:txBody>
          <a:bodyPr/>
          <a:lstStyle/>
          <a:p>
            <a:r>
              <a:rPr lang="pt-BR" dirty="0">
                <a:latin typeface="Arial" pitchFamily="34" charset="0"/>
              </a:rPr>
              <a:t>Comunicação prévia;</a:t>
            </a:r>
          </a:p>
          <a:p>
            <a:pPr lvl="1"/>
            <a:r>
              <a:rPr lang="pt-BR" sz="3600" dirty="0">
                <a:latin typeface="Arial" pitchFamily="34" charset="0"/>
              </a:rPr>
              <a:t>Comunicação à  DRT:</a:t>
            </a:r>
            <a:endParaRPr lang="pt-BR" sz="1600" dirty="0">
              <a:latin typeface="Arial" pitchFamily="34" charset="0"/>
            </a:endParaRPr>
          </a:p>
          <a:p>
            <a:pPr lvl="2"/>
            <a:r>
              <a:rPr lang="pt-BR" dirty="0">
                <a:latin typeface="Arial" pitchFamily="34" charset="0"/>
              </a:rPr>
              <a:t>endereço da obra</a:t>
            </a:r>
          </a:p>
          <a:p>
            <a:pPr lvl="2"/>
            <a:r>
              <a:rPr lang="pt-BR" dirty="0">
                <a:latin typeface="Arial" pitchFamily="34" charset="0"/>
              </a:rPr>
              <a:t>endereço e qualificação do empregador;</a:t>
            </a:r>
          </a:p>
          <a:p>
            <a:pPr lvl="2"/>
            <a:r>
              <a:rPr lang="pt-BR" dirty="0">
                <a:latin typeface="Arial" pitchFamily="34" charset="0"/>
              </a:rPr>
              <a:t>tipo de obra;</a:t>
            </a:r>
          </a:p>
          <a:p>
            <a:pPr lvl="2"/>
            <a:r>
              <a:rPr lang="pt-BR" dirty="0">
                <a:latin typeface="Arial" pitchFamily="34" charset="0"/>
              </a:rPr>
              <a:t>datas de início e conclusão da obra;</a:t>
            </a:r>
          </a:p>
          <a:p>
            <a:pPr lvl="2"/>
            <a:r>
              <a:rPr lang="pt-BR" dirty="0">
                <a:latin typeface="Arial" pitchFamily="34" charset="0"/>
              </a:rPr>
              <a:t>número máximo de trabalhadores.</a:t>
            </a:r>
          </a:p>
          <a:p>
            <a:endParaRPr lang="pt-BR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lano grafico">
  <a:themeElements>
    <a:clrScheme name="Plano grafico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lano grafi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pt-B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pt-B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lano grafico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apresentação\Plano grafico.pot</Template>
  <TotalTime>815</TotalTime>
  <Words>947</Words>
  <Application>Microsoft Office PowerPoint</Application>
  <PresentationFormat>Apresentação na tela (4:3)</PresentationFormat>
  <Paragraphs>139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Plano grafico</vt:lpstr>
      <vt:lpstr>Apresentação do PowerPoint</vt:lpstr>
      <vt:lpstr>Apresentação do PowerPoint</vt:lpstr>
      <vt:lpstr>Apresentação do PowerPoint</vt:lpstr>
      <vt:lpstr>Pode ser dividida em:</vt:lpstr>
      <vt:lpstr>Dificuldades do Setor da Construção</vt:lpstr>
      <vt:lpstr>Apresentação do PowerPoint</vt:lpstr>
      <vt:lpstr>Não é mais suficiente “tomar conta” somente da produção</vt:lpstr>
      <vt:lpstr>Apresentação do PowerPoint</vt:lpstr>
      <vt:lpstr>NR-18</vt:lpstr>
      <vt:lpstr>PCMAT</vt:lpstr>
      <vt:lpstr>PCMAT</vt:lpstr>
      <vt:lpstr>Apresentação do PowerPoint</vt:lpstr>
      <vt:lpstr>Apresentação do PowerPoint</vt:lpstr>
      <vt:lpstr>Áreas de Vivência</vt:lpstr>
      <vt:lpstr>Apresentação do PowerPoint</vt:lpstr>
      <vt:lpstr>Treinamentos</vt:lpstr>
      <vt:lpstr>Apresentação do PowerPoint</vt:lpstr>
      <vt:lpstr>      Queda do Elevador</vt:lpstr>
      <vt:lpstr>Trabalhadores vitimados em acidente do trabalho no dia 09/08</vt:lpstr>
      <vt:lpstr>Apresentação do PowerPoint</vt:lpstr>
      <vt:lpstr>Apresentação do PowerPoint</vt:lpstr>
      <vt:lpstr>Apresentação do PowerPoint</vt:lpstr>
      <vt:lpstr>Apresentação do PowerPoint</vt:lpstr>
      <vt:lpstr>Paralisações em Rondônia </vt:lpstr>
      <vt:lpstr>Apresentação do PowerPoint</vt:lpstr>
      <vt:lpstr>Apresentação do PowerPoint</vt:lpstr>
      <vt:lpstr>Apresentação do PowerPoint</vt:lpstr>
      <vt:lpstr>Belo  MONTE</vt:lpstr>
      <vt:lpstr>Belo Monte</vt:lpstr>
      <vt:lpstr>Belo Monte</vt:lpstr>
      <vt:lpstr>Apresentação do PowerPoint</vt:lpstr>
      <vt:lpstr>Objetivos:</vt:lpstr>
      <vt:lpstr>Apresentação do PowerPoint</vt:lpstr>
    </vt:vector>
  </TitlesOfParts>
  <Company>FUNDACENTRO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Robson RS</dc:creator>
  <cp:lastModifiedBy>ROBSON</cp:lastModifiedBy>
  <cp:revision>19</cp:revision>
  <dcterms:created xsi:type="dcterms:W3CDTF">2003-09-04T14:29:45Z</dcterms:created>
  <dcterms:modified xsi:type="dcterms:W3CDTF">2012-04-20T00:50:57Z</dcterms:modified>
</cp:coreProperties>
</file>