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1" r:id="rId10"/>
    <p:sldId id="267" r:id="rId11"/>
    <p:sldId id="262" r:id="rId12"/>
    <p:sldId id="268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F9F1E29-D07A-40E5-9347-16284AAC235A}" type="datetimeFigureOut">
              <a:rPr lang="pt-BR" smtClean="0"/>
              <a:t>20/04/2012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3745CA5-8FB4-463C-8385-DF3E22BCF3B1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stma@smabc.org.br" TargetMode="External"/><Relationship Id="rId2" Type="http://schemas.openxmlformats.org/officeDocument/2006/relationships/hyperlink" Target="mailto:theo@ergonomus.com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3501008"/>
            <a:ext cx="8712968" cy="266429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O Papel da negociação coletiva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 na melhoria das condições de 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saúde e segurança no </a:t>
            </a:r>
            <a:r>
              <a:rPr lang="pt-BR" sz="2800" b="1" dirty="0" smtClean="0">
                <a:solidFill>
                  <a:srgbClr val="002060"/>
                </a:solidFill>
              </a:rPr>
              <a:t>trabalho</a:t>
            </a:r>
          </a:p>
          <a:p>
            <a:pPr algn="ctr"/>
            <a:r>
              <a:rPr lang="pt-BR" sz="2800" b="1" dirty="0" smtClean="0">
                <a:solidFill>
                  <a:srgbClr val="002060"/>
                </a:solidFill>
              </a:rPr>
              <a:t> </a:t>
            </a:r>
            <a:r>
              <a:rPr lang="pt-BR" sz="2800" b="1" dirty="0" smtClean="0">
                <a:solidFill>
                  <a:srgbClr val="002060"/>
                </a:solidFill>
              </a:rPr>
              <a:t>para os Metalúrgicos do ABC</a:t>
            </a:r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04856" cy="1656184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Saúde e Segurança no Trabalho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3985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85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792088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CURSOS DE FORMAÇÃO EM SAÚDE 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1" y="1484784"/>
            <a:ext cx="8780339" cy="402384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925763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275" y="1412776"/>
            <a:ext cx="2928813" cy="409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412776"/>
            <a:ext cx="2925763" cy="4015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31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SMABC / TST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/>
              <a:t>Adesão </a:t>
            </a:r>
            <a:r>
              <a:rPr lang="pt-BR" b="1" dirty="0"/>
              <a:t>ao P</a:t>
            </a:r>
            <a:r>
              <a:rPr lang="pt-BR" b="1" dirty="0" smtClean="0"/>
              <a:t>rograma Nacional de Saúde e Segurança do TST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24769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584176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hlinkClick r:id="rId2"/>
              </a:rPr>
              <a:t/>
            </a:r>
            <a:br>
              <a:rPr lang="pt-BR" sz="3600" b="1" dirty="0" smtClean="0">
                <a:hlinkClick r:id="rId2"/>
              </a:rPr>
            </a:br>
            <a:r>
              <a:rPr lang="pt-BR" sz="3600" b="1" dirty="0">
                <a:hlinkClick r:id="rId2"/>
              </a:rPr>
              <a:t/>
            </a:r>
            <a:br>
              <a:rPr lang="pt-BR" sz="3600" b="1" dirty="0">
                <a:hlinkClick r:id="rId2"/>
              </a:rPr>
            </a:br>
            <a:r>
              <a:rPr lang="pt-BR" sz="3600" b="1" dirty="0" smtClean="0">
                <a:hlinkClick r:id="rId2"/>
              </a:rPr>
              <a:t/>
            </a:r>
            <a:br>
              <a:rPr lang="pt-BR" sz="3600" b="1" dirty="0" smtClean="0">
                <a:hlinkClick r:id="rId2"/>
              </a:rPr>
            </a:br>
            <a:r>
              <a:rPr lang="pt-BR" sz="3600" b="1" dirty="0">
                <a:hlinkClick r:id="rId2"/>
              </a:rPr>
              <a:t/>
            </a:r>
            <a:br>
              <a:rPr lang="pt-BR" sz="3600" b="1" dirty="0">
                <a:hlinkClick r:id="rId2"/>
              </a:rPr>
            </a:br>
            <a:r>
              <a:rPr lang="pt-BR" sz="3600" b="1" dirty="0" smtClean="0">
                <a:hlinkClick r:id="rId2"/>
              </a:rPr>
              <a:t/>
            </a:r>
            <a:br>
              <a:rPr lang="pt-BR" sz="3600" b="1" dirty="0" smtClean="0">
                <a:hlinkClick r:id="rId2"/>
              </a:rPr>
            </a:br>
            <a:r>
              <a:rPr lang="pt-BR" sz="3600" b="1" dirty="0" smtClean="0">
                <a:hlinkClick r:id="rId2"/>
              </a:rPr>
              <a:t>theo@ergonomus.com.br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>
                <a:hlinkClick r:id="rId3"/>
              </a:rPr>
              <a:t>dstma@smabc.org.br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pt-BR" dirty="0" smtClean="0"/>
          </a:p>
          <a:p>
            <a:pPr marL="0" indent="0">
              <a:buNone/>
            </a:pPr>
            <a:r>
              <a:rPr lang="pt-BR" sz="6600" b="1" dirty="0" smtClean="0"/>
              <a:t>        </a:t>
            </a:r>
          </a:p>
          <a:p>
            <a:pPr marL="0" indent="0" algn="ctr">
              <a:buNone/>
            </a:pPr>
            <a:endParaRPr lang="pt-BR" sz="6600" b="1" dirty="0" smtClean="0"/>
          </a:p>
          <a:p>
            <a:pPr marL="0" indent="0" algn="ctr">
              <a:buNone/>
            </a:pPr>
            <a:endParaRPr lang="pt-BR" sz="6600" b="1" dirty="0" smtClean="0"/>
          </a:p>
          <a:p>
            <a:pPr marL="0" indent="0" algn="ctr">
              <a:buNone/>
            </a:pPr>
            <a:r>
              <a:rPr lang="pt-BR" sz="6600" b="1" dirty="0" smtClean="0"/>
              <a:t>OBRIGADO</a:t>
            </a:r>
          </a:p>
          <a:p>
            <a:pPr marL="0" indent="0" algn="ctr">
              <a:buNone/>
            </a:pPr>
            <a:r>
              <a:rPr lang="pt-BR" sz="3200" b="1" dirty="0" smtClean="0"/>
              <a:t>Théo de Oliveira</a:t>
            </a:r>
          </a:p>
          <a:p>
            <a:pPr marL="0" indent="0" algn="ctr">
              <a:buNone/>
            </a:pPr>
            <a:endParaRPr lang="pt-BR" sz="3200" b="1" dirty="0" smtClean="0"/>
          </a:p>
          <a:p>
            <a:pPr marL="0" indent="0" algn="ctr">
              <a:buNone/>
            </a:pPr>
            <a:endParaRPr lang="pt-BR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384376" cy="271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07288" cy="792088"/>
          </a:xfrm>
        </p:spPr>
        <p:txBody>
          <a:bodyPr>
            <a:normAutofit/>
          </a:bodyPr>
          <a:lstStyle/>
          <a:p>
            <a:r>
              <a:rPr lang="pt-BR" dirty="0" smtClean="0"/>
              <a:t>     </a:t>
            </a:r>
            <a:r>
              <a:rPr lang="pt-BR" b="1" dirty="0" smtClean="0">
                <a:solidFill>
                  <a:srgbClr val="002060"/>
                </a:solidFill>
              </a:rPr>
              <a:t>PRIMEIRA EXPERIÊNCIA - 1993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pt-BR" dirty="0" smtClean="0"/>
              <a:t>Grande quantidade de trabalhadores com surdez profissional e de processos coletivos por insalubridade.</a:t>
            </a:r>
          </a:p>
          <a:p>
            <a:r>
              <a:rPr lang="pt-BR" dirty="0" smtClean="0"/>
              <a:t>Convênio SMABC com Fonoaudiologia da </a:t>
            </a:r>
          </a:p>
          <a:p>
            <a:pPr marL="0" indent="0">
              <a:buNone/>
            </a:pPr>
            <a:r>
              <a:rPr lang="pt-BR" dirty="0" smtClean="0"/>
              <a:t>  PUC – SÃO PAULO.</a:t>
            </a:r>
          </a:p>
          <a:p>
            <a:r>
              <a:rPr lang="pt-BR" dirty="0" smtClean="0"/>
              <a:t>Pesquisa com 6000 metalúrgicos submetidos à audiometria no sindicato.</a:t>
            </a:r>
          </a:p>
          <a:p>
            <a:r>
              <a:rPr lang="pt-BR" dirty="0" smtClean="0"/>
              <a:t>54% dos metalúrgicos com mais de 2 anos de trabalho tinham perda auditiva induzida por ruído.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134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83880" cy="936104"/>
          </a:xfrm>
        </p:spPr>
        <p:txBody>
          <a:bodyPr/>
          <a:lstStyle/>
          <a:p>
            <a:r>
              <a:rPr lang="pt-BR" b="1" dirty="0" smtClean="0">
                <a:solidFill>
                  <a:srgbClr val="002060"/>
                </a:solidFill>
              </a:rPr>
              <a:t>NEGOCIAÇÃO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Negociação com as empresas.</a:t>
            </a:r>
          </a:p>
          <a:p>
            <a:r>
              <a:rPr lang="pt-BR" dirty="0" smtClean="0"/>
              <a:t>Avaliações técnicas conjuntas sindicatos / empresas.</a:t>
            </a:r>
          </a:p>
          <a:p>
            <a:r>
              <a:rPr lang="pt-BR" dirty="0" smtClean="0"/>
              <a:t>Retirada dos processos e pagamentos onde houvesse insalubridade.</a:t>
            </a:r>
          </a:p>
          <a:p>
            <a:r>
              <a:rPr lang="pt-BR" dirty="0" smtClean="0"/>
              <a:t>Desistência do processo onde não houvesse insalubridade.</a:t>
            </a:r>
          </a:p>
          <a:p>
            <a:endParaRPr lang="pt-BR" dirty="0"/>
          </a:p>
          <a:p>
            <a:r>
              <a:rPr lang="pt-BR" dirty="0" smtClean="0"/>
              <a:t>REDUÇÃO DO </a:t>
            </a:r>
            <a:r>
              <a:rPr lang="pt-BR" dirty="0" smtClean="0"/>
              <a:t>RUÍDO </a:t>
            </a:r>
            <a:r>
              <a:rPr lang="pt-BR" dirty="0" smtClean="0"/>
              <a:t>NOS AMBIENTES DE TRABALHO.</a:t>
            </a:r>
          </a:p>
          <a:p>
            <a:r>
              <a:rPr lang="pt-BR" dirty="0" smtClean="0"/>
              <a:t>CAMPANHA – OUÇA BEM - ESSA PEÇA NÃO TEM REPOSIÇÃO.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5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987552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tx1"/>
                </a:solidFill>
              </a:rPr>
              <a:t>Folder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669632" cy="4892991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9728"/>
            <a:ext cx="45434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Cartilha sobre Ruído e doenças da coluna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32022"/>
            <a:ext cx="3703831" cy="494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646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2060"/>
                </a:solidFill>
              </a:rPr>
              <a:t>RESULTADOS DA CAMPANHA CONTRA O RUÍDO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Redução do ruído nas fábricas, enclausuramento de prensas;</a:t>
            </a:r>
          </a:p>
          <a:p>
            <a:r>
              <a:rPr lang="pt-BR" dirty="0" smtClean="0"/>
              <a:t>Tratamentos acústicos de paredes, tetos e divisórias.</a:t>
            </a:r>
          </a:p>
          <a:p>
            <a:r>
              <a:rPr lang="pt-BR" dirty="0" smtClean="0"/>
              <a:t>Eliminação ou atenuação do ruído nas fontes.</a:t>
            </a:r>
          </a:p>
          <a:p>
            <a:r>
              <a:rPr lang="pt-BR" dirty="0" smtClean="0"/>
              <a:t>HOJE – PROGRAMA DE PRESERVAÇÃO AUDITIVA  MOSTRA NAS MONTADORAS E PRINCIPAIS AUTO PEÇAS, ONDE HÁ REPRESENTAÇÃO NO LOCAL DE TRABALHO INDICES DE  MENOS DE </a:t>
            </a:r>
            <a:r>
              <a:rPr lang="pt-BR" sz="3200" dirty="0" smtClean="0"/>
              <a:t>0,7</a:t>
            </a:r>
            <a:r>
              <a:rPr lang="pt-BR" dirty="0" smtClean="0"/>
              <a:t> % DE CASOS DE AGRAVAMENTO DA SURDEZ.</a:t>
            </a:r>
          </a:p>
        </p:txBody>
      </p:sp>
    </p:spTree>
    <p:extLst>
      <p:ext uri="{BB962C8B-B14F-4D97-AF65-F5344CB8AC3E}">
        <p14:creationId xmlns:p14="http://schemas.microsoft.com/office/powerpoint/2010/main" val="87789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1999 e 2000 Programa de Ergonomia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Negociação com as montadoras para melhoria ergonômica de postos de trabalho</a:t>
            </a:r>
          </a:p>
          <a:p>
            <a:r>
              <a:rPr lang="pt-BR" dirty="0" smtClean="0"/>
              <a:t> Formação sindical para os membros de CIPA, Comissões de Fábrica e CSE -Comitê Sindical de Empresa, em ergonomia aplicada ao trabalho.</a:t>
            </a:r>
          </a:p>
          <a:p>
            <a:r>
              <a:rPr lang="pt-BR" dirty="0" smtClean="0"/>
              <a:t>Curso no sindicato durante um ano com 240 horas presenciais para representantes.</a:t>
            </a:r>
          </a:p>
          <a:p>
            <a:r>
              <a:rPr lang="pt-BR" dirty="0" smtClean="0"/>
              <a:t>Cursos em empresas para comitês de ergonomia  mistos ( empresa e representação dos trabalhadores) </a:t>
            </a:r>
          </a:p>
          <a:p>
            <a:r>
              <a:rPr lang="pt-BR" dirty="0" smtClean="0"/>
              <a:t>Mapeamento ergonômico de postos de trabalho.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47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tx1"/>
                </a:solidFill>
              </a:rPr>
              <a:t>Continuação do </a:t>
            </a:r>
            <a:r>
              <a:rPr lang="pt-BR" b="1" dirty="0">
                <a:solidFill>
                  <a:schemeClr val="tx1"/>
                </a:solidFill>
              </a:rPr>
              <a:t>Programa de Ergonomia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Negociação e liberação de recursos para mudanças ergonômicas.</a:t>
            </a:r>
          </a:p>
          <a:p>
            <a:r>
              <a:rPr lang="pt-BR" dirty="0" smtClean="0"/>
              <a:t>Implementação das mudanças</a:t>
            </a:r>
          </a:p>
          <a:p>
            <a:r>
              <a:rPr lang="pt-BR" dirty="0" smtClean="0"/>
              <a:t>Reavaliação conjunta envolvendo os trabalhadores.</a:t>
            </a:r>
          </a:p>
          <a:p>
            <a:r>
              <a:rPr lang="pt-BR" dirty="0" smtClean="0"/>
              <a:t>Produção de material didático e de divulgação.</a:t>
            </a:r>
          </a:p>
          <a:p>
            <a:r>
              <a:rPr lang="pt-BR" dirty="0" smtClean="0"/>
              <a:t>Locais – Linha montagem do CARGO – Ford Caminhões. </a:t>
            </a:r>
          </a:p>
          <a:p>
            <a:r>
              <a:rPr lang="pt-BR" dirty="0" smtClean="0"/>
              <a:t>Pintura e estamparia Ford</a:t>
            </a:r>
          </a:p>
          <a:p>
            <a:r>
              <a:rPr lang="pt-BR" dirty="0" smtClean="0"/>
              <a:t>Linha de produção de eixos – linha de montagem – MBB</a:t>
            </a:r>
          </a:p>
          <a:p>
            <a:r>
              <a:rPr lang="pt-BR" dirty="0" smtClean="0"/>
              <a:t>Linha montagem do Gol VW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426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sz="3100" b="1" dirty="0" smtClean="0">
                <a:solidFill>
                  <a:schemeClr val="tx1"/>
                </a:solidFill>
              </a:rPr>
              <a:t>CURSOS DE FORMAÇÃO EM SAÚDE 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CARTILHAS PARA DIVULGAR TEMAS MAIS</a:t>
            </a:r>
          </a:p>
          <a:p>
            <a:pPr marL="0" indent="0">
              <a:buNone/>
            </a:pPr>
            <a:r>
              <a:rPr lang="pt-BR" dirty="0" smtClean="0"/>
              <a:t>    FREQUENTES NA CATEGORIA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77583"/>
            <a:ext cx="2787463" cy="357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77580"/>
            <a:ext cx="2808312" cy="357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29" y="1477582"/>
            <a:ext cx="2598259" cy="357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31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129</TotalTime>
  <Words>382</Words>
  <Application>Microsoft Office PowerPoint</Application>
  <PresentationFormat>Apresentação na tela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Cívico</vt:lpstr>
      <vt:lpstr>Saúde e Segurança no Trabalho</vt:lpstr>
      <vt:lpstr>     PRIMEIRA EXPERIÊNCIA - 1993</vt:lpstr>
      <vt:lpstr>NEGOCIAÇÃO</vt:lpstr>
      <vt:lpstr>Folder</vt:lpstr>
      <vt:lpstr>Cartilha sobre Ruído e doenças da coluna </vt:lpstr>
      <vt:lpstr>RESULTADOS DA CAMPANHA CONTRA O RUÍDO</vt:lpstr>
      <vt:lpstr>1999 e 2000 Programa de Ergonomia</vt:lpstr>
      <vt:lpstr>Continuação do Programa de Ergonomia</vt:lpstr>
      <vt:lpstr> CURSOS DE FORMAÇÃO EM SAÚDE E SEGURANÇA</vt:lpstr>
      <vt:lpstr>CURSOS DE FORMAÇÃO EM SAÚDE E SEGURANÇA</vt:lpstr>
      <vt:lpstr>SMABC / TST</vt:lpstr>
      <vt:lpstr>     theo@ergonomus.com.br dstma@smabc.org.br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e Segurança no Trabalho</dc:title>
  <dc:creator>Theo</dc:creator>
  <cp:lastModifiedBy>Theo</cp:lastModifiedBy>
  <cp:revision>15</cp:revision>
  <dcterms:created xsi:type="dcterms:W3CDTF">2012-04-17T19:52:43Z</dcterms:created>
  <dcterms:modified xsi:type="dcterms:W3CDTF">2012-04-20T16:34:25Z</dcterms:modified>
</cp:coreProperties>
</file>